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handoutMasterIdLst>
    <p:handoutMasterId r:id="rId37"/>
  </p:handoutMasterIdLst>
  <p:sldIdLst>
    <p:sldId id="256" r:id="rId2"/>
    <p:sldId id="260" r:id="rId3"/>
    <p:sldId id="262" r:id="rId4"/>
    <p:sldId id="263" r:id="rId5"/>
    <p:sldId id="320" r:id="rId6"/>
    <p:sldId id="321" r:id="rId7"/>
    <p:sldId id="322" r:id="rId8"/>
    <p:sldId id="323" r:id="rId9"/>
    <p:sldId id="319" r:id="rId10"/>
    <p:sldId id="311" r:id="rId11"/>
    <p:sldId id="267" r:id="rId12"/>
    <p:sldId id="272" r:id="rId13"/>
    <p:sldId id="273" r:id="rId14"/>
    <p:sldId id="258" r:id="rId15"/>
    <p:sldId id="274" r:id="rId16"/>
    <p:sldId id="278" r:id="rId17"/>
    <p:sldId id="277" r:id="rId18"/>
    <p:sldId id="284" r:id="rId19"/>
    <p:sldId id="324" r:id="rId20"/>
    <p:sldId id="286" r:id="rId21"/>
    <p:sldId id="325" r:id="rId22"/>
    <p:sldId id="326" r:id="rId23"/>
    <p:sldId id="296" r:id="rId24"/>
    <p:sldId id="327" r:id="rId25"/>
    <p:sldId id="328" r:id="rId26"/>
    <p:sldId id="298" r:id="rId27"/>
    <p:sldId id="299" r:id="rId28"/>
    <p:sldId id="300" r:id="rId29"/>
    <p:sldId id="301" r:id="rId30"/>
    <p:sldId id="316" r:id="rId31"/>
    <p:sldId id="329" r:id="rId32"/>
    <p:sldId id="261" r:id="rId33"/>
    <p:sldId id="330" r:id="rId34"/>
    <p:sldId id="31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0000"/>
    <a:srgbClr val="3E3E3E"/>
    <a:srgbClr val="D1D1D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69"/>
    <p:restoredTop sz="78087" autoAdjust="0"/>
  </p:normalViewPr>
  <p:slideViewPr>
    <p:cSldViewPr snapToGrid="0" snapToObjects="1">
      <p:cViewPr varScale="1">
        <p:scale>
          <a:sx n="86" d="100"/>
          <a:sy n="86" d="100"/>
        </p:scale>
        <p:origin x="1902" y="90"/>
      </p:cViewPr>
      <p:guideLst>
        <p:guide orient="horz" pos="2160"/>
        <p:guide pos="3840"/>
      </p:guideLst>
    </p:cSldViewPr>
  </p:slideViewPr>
  <p:notesTextViewPr>
    <p:cViewPr>
      <p:scale>
        <a:sx n="100" d="100"/>
        <a:sy n="100" d="100"/>
      </p:scale>
      <p:origin x="0" y="0"/>
    </p:cViewPr>
  </p:notesTextViewPr>
  <p:notesViewPr>
    <p:cSldViewPr snapToGrid="0" snapToObjects="1">
      <p:cViewPr varScale="1">
        <p:scale>
          <a:sx n="142" d="100"/>
          <a:sy n="142" d="100"/>
        </p:scale>
        <p:origin x="5216" y="1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C310027-B55F-E77B-819D-4A4E5C288F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BFA154E-1487-D856-F4D8-A61E043EAA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00B3C3-46D6-624F-85A2-74282A6F708B}" type="datetimeFigureOut">
              <a:rPr lang="en-US" smtClean="0"/>
              <a:t>7/21/2026</a:t>
            </a:fld>
            <a:endParaRPr lang="en-US"/>
          </a:p>
        </p:txBody>
      </p:sp>
      <p:sp>
        <p:nvSpPr>
          <p:cNvPr id="4" name="Footer Placeholder 3">
            <a:extLst>
              <a:ext uri="{FF2B5EF4-FFF2-40B4-BE49-F238E27FC236}">
                <a16:creationId xmlns:a16="http://schemas.microsoft.com/office/drawing/2014/main" id="{ACE47673-3137-D899-D043-41E787EF2E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091736C-0169-8E85-DA59-97E594E816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94EC57-7F1E-E14E-A95F-323CC44F8387}" type="slidenum">
              <a:rPr lang="en-US" smtClean="0"/>
              <a:t>‹#›</a:t>
            </a:fld>
            <a:endParaRPr lang="en-US"/>
          </a:p>
        </p:txBody>
      </p:sp>
    </p:spTree>
    <p:extLst>
      <p:ext uri="{BB962C8B-B14F-4D97-AF65-F5344CB8AC3E}">
        <p14:creationId xmlns:p14="http://schemas.microsoft.com/office/powerpoint/2010/main" val="120576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5F3E31-9781-B24F-87A9-F98653FBF465}" type="datetimeFigureOut">
              <a:rPr lang="en-US" smtClean="0"/>
              <a:t>7/21/2026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1F4F8C-1785-AC43-97F9-C9301BD933C9}" type="slidenum">
              <a:rPr lang="en-US" smtClean="0"/>
              <a:t>‹#›</a:t>
            </a:fld>
            <a:endParaRPr lang="en-US"/>
          </a:p>
        </p:txBody>
      </p:sp>
    </p:spTree>
    <p:extLst>
      <p:ext uri="{BB962C8B-B14F-4D97-AF65-F5344CB8AC3E}">
        <p14:creationId xmlns:p14="http://schemas.microsoft.com/office/powerpoint/2010/main" val="18184766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1</a:t>
            </a:fld>
            <a:endParaRPr lang="en-US"/>
          </a:p>
        </p:txBody>
      </p:sp>
    </p:spTree>
    <p:extLst>
      <p:ext uri="{BB962C8B-B14F-4D97-AF65-F5344CB8AC3E}">
        <p14:creationId xmlns:p14="http://schemas.microsoft.com/office/powerpoint/2010/main" val="1160144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4</a:t>
            </a:fld>
            <a:endParaRPr lang="en-US"/>
          </a:p>
        </p:txBody>
      </p:sp>
    </p:spTree>
    <p:extLst>
      <p:ext uri="{BB962C8B-B14F-4D97-AF65-F5344CB8AC3E}">
        <p14:creationId xmlns:p14="http://schemas.microsoft.com/office/powerpoint/2010/main" val="3843147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5</a:t>
            </a:fld>
            <a:endParaRPr lang="en-US"/>
          </a:p>
        </p:txBody>
      </p:sp>
    </p:spTree>
    <p:extLst>
      <p:ext uri="{BB962C8B-B14F-4D97-AF65-F5344CB8AC3E}">
        <p14:creationId xmlns:p14="http://schemas.microsoft.com/office/powerpoint/2010/main" val="671088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6</a:t>
            </a:fld>
            <a:endParaRPr lang="en-US"/>
          </a:p>
        </p:txBody>
      </p:sp>
    </p:spTree>
    <p:extLst>
      <p:ext uri="{BB962C8B-B14F-4D97-AF65-F5344CB8AC3E}">
        <p14:creationId xmlns:p14="http://schemas.microsoft.com/office/powerpoint/2010/main" val="434192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marL="0" indent="0">
              <a:buNone/>
            </a:pPr>
            <a:r>
              <a:rPr lang="en-US" sz="1800" b="1" i="1" dirty="0"/>
              <a:t>Choice!</a:t>
            </a:r>
            <a:endParaRPr lang="en-US" sz="1800" dirty="0"/>
          </a:p>
          <a:p>
            <a:r>
              <a:rPr lang="en-US" sz="1800" dirty="0"/>
              <a:t>There are over 400 approved organizations to choose from.  You decide which organizations best address your concerns.</a:t>
            </a:r>
          </a:p>
          <a:p>
            <a:pPr marL="0" indent="0">
              <a:buNone/>
            </a:pPr>
            <a:r>
              <a:rPr lang="en-US" sz="1800" b="1" i="1" dirty="0"/>
              <a:t>Confidence!</a:t>
            </a:r>
            <a:endParaRPr lang="en-US" sz="1800" dirty="0"/>
          </a:p>
          <a:p>
            <a:r>
              <a:rPr lang="en-US" sz="1800" dirty="0"/>
              <a:t>All agencies participating in the SECC must meet strict eligibility standards established by state law and are screened by the SECC State Policy Committee. Therefore, you can feel confident your gift is being used efficiently and effectively by your designated charities.</a:t>
            </a:r>
          </a:p>
          <a:p>
            <a:pPr marL="0" indent="0">
              <a:buNone/>
            </a:pPr>
            <a:r>
              <a:rPr lang="en-US" sz="1800" b="1" i="1" dirty="0"/>
              <a:t>Convenience!</a:t>
            </a:r>
            <a:endParaRPr lang="en-US" sz="1800" dirty="0"/>
          </a:p>
          <a:p>
            <a:r>
              <a:rPr lang="en-US" sz="1800" dirty="0"/>
              <a:t> </a:t>
            </a:r>
            <a:r>
              <a:rPr lang="en-US" sz="1800" b="1" i="1" dirty="0"/>
              <a:t>The SECC encourages you to take advantage of the online payroll deduction as a convenient method for giving. – monthly or one-time gift.</a:t>
            </a:r>
          </a:p>
        </p:txBody>
      </p:sp>
      <p:sp>
        <p:nvSpPr>
          <p:cNvPr id="4" name="Slide Number Placeholder 3"/>
          <p:cNvSpPr>
            <a:spLocks noGrp="1"/>
          </p:cNvSpPr>
          <p:nvPr>
            <p:ph type="sldNum" sz="quarter" idx="10"/>
          </p:nvPr>
        </p:nvSpPr>
        <p:spPr/>
        <p:txBody>
          <a:bodyPr/>
          <a:lstStyle/>
          <a:p>
            <a:fld id="{8CF0D81E-FA41-4EE7-BE26-92888767D729}" type="slidenum">
              <a:rPr lang="en-US" smtClean="0"/>
              <a:t>7</a:t>
            </a:fld>
            <a:endParaRPr lang="en-US"/>
          </a:p>
        </p:txBody>
      </p:sp>
    </p:spTree>
    <p:extLst>
      <p:ext uri="{BB962C8B-B14F-4D97-AF65-F5344CB8AC3E}">
        <p14:creationId xmlns:p14="http://schemas.microsoft.com/office/powerpoint/2010/main" val="1722977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8</a:t>
            </a:fld>
            <a:endParaRPr lang="en-US"/>
          </a:p>
        </p:txBody>
      </p:sp>
    </p:spTree>
    <p:extLst>
      <p:ext uri="{BB962C8B-B14F-4D97-AF65-F5344CB8AC3E}">
        <p14:creationId xmlns:p14="http://schemas.microsoft.com/office/powerpoint/2010/main" val="2493529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F0D81E-FA41-4EE7-BE26-92888767D729}" type="slidenum">
              <a:rPr lang="en-US" smtClean="0"/>
              <a:t>9</a:t>
            </a:fld>
            <a:endParaRPr lang="en-US"/>
          </a:p>
        </p:txBody>
      </p:sp>
    </p:spTree>
    <p:extLst>
      <p:ext uri="{BB962C8B-B14F-4D97-AF65-F5344CB8AC3E}">
        <p14:creationId xmlns:p14="http://schemas.microsoft.com/office/powerpoint/2010/main" val="847353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lvl="0"/>
            <a:r>
              <a:rPr lang="en-US" sz="1800" dirty="0"/>
              <a:t>Employees paid monthly:</a:t>
            </a:r>
          </a:p>
          <a:p>
            <a:pPr lvl="1"/>
            <a:r>
              <a:rPr lang="en-US" sz="1800" dirty="0"/>
              <a:t>Payroll deductions start in December and will be reflected on January paycheck (of the new calendar year).</a:t>
            </a:r>
          </a:p>
          <a:p>
            <a:pPr lvl="1"/>
            <a:endParaRPr lang="en-US" sz="1800" dirty="0"/>
          </a:p>
          <a:p>
            <a:pPr lvl="0"/>
            <a:r>
              <a:rPr lang="en-US" sz="1800" dirty="0"/>
              <a:t>Employees paid bi-weekly: </a:t>
            </a:r>
          </a:p>
          <a:p>
            <a:pPr lvl="1"/>
            <a:r>
              <a:rPr lang="en-US" sz="1800" dirty="0"/>
              <a:t>Monthly deductions taken from the second paycheck each month, starting in January.</a:t>
            </a:r>
          </a:p>
          <a:p>
            <a:pPr lvl="1"/>
            <a:endParaRPr lang="en-US" sz="1800" dirty="0"/>
          </a:p>
          <a:p>
            <a:r>
              <a:rPr lang="en-US" sz="1800" dirty="0"/>
              <a:t>Payroll deductions are made after taxes have been withheld &amp; can be stopped at any time by contacting payroll office.</a:t>
            </a:r>
          </a:p>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10</a:t>
            </a:fld>
            <a:endParaRPr lang="en-US"/>
          </a:p>
        </p:txBody>
      </p:sp>
    </p:spTree>
    <p:extLst>
      <p:ext uri="{BB962C8B-B14F-4D97-AF65-F5344CB8AC3E}">
        <p14:creationId xmlns:p14="http://schemas.microsoft.com/office/powerpoint/2010/main" val="2948561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11</a:t>
            </a:fld>
            <a:endParaRPr lang="en-US"/>
          </a:p>
        </p:txBody>
      </p:sp>
    </p:spTree>
    <p:extLst>
      <p:ext uri="{BB962C8B-B14F-4D97-AF65-F5344CB8AC3E}">
        <p14:creationId xmlns:p14="http://schemas.microsoft.com/office/powerpoint/2010/main" val="3092828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12</a:t>
            </a:fld>
            <a:endParaRPr lang="en-US"/>
          </a:p>
        </p:txBody>
      </p:sp>
    </p:spTree>
    <p:extLst>
      <p:ext uri="{BB962C8B-B14F-4D97-AF65-F5344CB8AC3E}">
        <p14:creationId xmlns:p14="http://schemas.microsoft.com/office/powerpoint/2010/main" val="4270251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sz="2400" dirty="0"/>
              <a:t>Share Fundraising Best Practices document!</a:t>
            </a:r>
          </a:p>
        </p:txBody>
      </p:sp>
      <p:sp>
        <p:nvSpPr>
          <p:cNvPr id="4" name="Slide Number Placeholder 3"/>
          <p:cNvSpPr>
            <a:spLocks noGrp="1"/>
          </p:cNvSpPr>
          <p:nvPr>
            <p:ph type="sldNum" sz="quarter" idx="10"/>
          </p:nvPr>
        </p:nvSpPr>
        <p:spPr/>
        <p:txBody>
          <a:bodyPr/>
          <a:lstStyle/>
          <a:p>
            <a:fld id="{8CF0D81E-FA41-4EE7-BE26-92888767D729}" type="slidenum">
              <a:rPr lang="en-US" smtClean="0"/>
              <a:t>13</a:t>
            </a:fld>
            <a:endParaRPr lang="en-US"/>
          </a:p>
        </p:txBody>
      </p:sp>
    </p:spTree>
    <p:extLst>
      <p:ext uri="{BB962C8B-B14F-4D97-AF65-F5344CB8AC3E}">
        <p14:creationId xmlns:p14="http://schemas.microsoft.com/office/powerpoint/2010/main" val="3800011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15</a:t>
            </a:fld>
            <a:endParaRPr lang="en-US"/>
          </a:p>
        </p:txBody>
      </p:sp>
    </p:spTree>
    <p:extLst>
      <p:ext uri="{BB962C8B-B14F-4D97-AF65-F5344CB8AC3E}">
        <p14:creationId xmlns:p14="http://schemas.microsoft.com/office/powerpoint/2010/main" val="4133536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16</a:t>
            </a:fld>
            <a:endParaRPr lang="en-US"/>
          </a:p>
        </p:txBody>
      </p:sp>
    </p:spTree>
    <p:extLst>
      <p:ext uri="{BB962C8B-B14F-4D97-AF65-F5344CB8AC3E}">
        <p14:creationId xmlns:p14="http://schemas.microsoft.com/office/powerpoint/2010/main" val="4212215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dirty="0"/>
              <a:t>The manual has more specific steps for these processing responsibilities.</a:t>
            </a:r>
          </a:p>
        </p:txBody>
      </p:sp>
      <p:sp>
        <p:nvSpPr>
          <p:cNvPr id="4" name="Slide Number Placeholder 3"/>
          <p:cNvSpPr>
            <a:spLocks noGrp="1"/>
          </p:cNvSpPr>
          <p:nvPr>
            <p:ph type="sldNum" sz="quarter" idx="10"/>
          </p:nvPr>
        </p:nvSpPr>
        <p:spPr/>
        <p:txBody>
          <a:bodyPr/>
          <a:lstStyle/>
          <a:p>
            <a:fld id="{8CF0D81E-FA41-4EE7-BE26-92888767D729}" type="slidenum">
              <a:rPr lang="en-US" smtClean="0"/>
              <a:t>17</a:t>
            </a:fld>
            <a:endParaRPr lang="en-US"/>
          </a:p>
        </p:txBody>
      </p:sp>
    </p:spTree>
    <p:extLst>
      <p:ext uri="{BB962C8B-B14F-4D97-AF65-F5344CB8AC3E}">
        <p14:creationId xmlns:p14="http://schemas.microsoft.com/office/powerpoint/2010/main" val="1600156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dirty="0"/>
              <a:t>Again, this information is in the SECC training manual.</a:t>
            </a:r>
          </a:p>
        </p:txBody>
      </p:sp>
      <p:sp>
        <p:nvSpPr>
          <p:cNvPr id="4" name="Slide Number Placeholder 3"/>
          <p:cNvSpPr>
            <a:spLocks noGrp="1"/>
          </p:cNvSpPr>
          <p:nvPr>
            <p:ph type="sldNum" sz="quarter" idx="10"/>
          </p:nvPr>
        </p:nvSpPr>
        <p:spPr/>
        <p:txBody>
          <a:bodyPr/>
          <a:lstStyle/>
          <a:p>
            <a:fld id="{8CF0D81E-FA41-4EE7-BE26-92888767D729}" type="slidenum">
              <a:rPr lang="en-US" smtClean="0"/>
              <a:t>18</a:t>
            </a:fld>
            <a:endParaRPr lang="en-US"/>
          </a:p>
        </p:txBody>
      </p:sp>
    </p:spTree>
    <p:extLst>
      <p:ext uri="{BB962C8B-B14F-4D97-AF65-F5344CB8AC3E}">
        <p14:creationId xmlns:p14="http://schemas.microsoft.com/office/powerpoint/2010/main" val="324047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baseline="0" dirty="0"/>
          </a:p>
        </p:txBody>
      </p:sp>
      <p:sp>
        <p:nvSpPr>
          <p:cNvPr id="4" name="Slide Number Placeholder 3"/>
          <p:cNvSpPr>
            <a:spLocks noGrp="1"/>
          </p:cNvSpPr>
          <p:nvPr>
            <p:ph type="sldNum" sz="quarter" idx="10"/>
          </p:nvPr>
        </p:nvSpPr>
        <p:spPr/>
        <p:txBody>
          <a:bodyPr/>
          <a:lstStyle/>
          <a:p>
            <a:fld id="{8CF0D81E-FA41-4EE7-BE26-92888767D729}" type="slidenum">
              <a:rPr lang="en-US" smtClean="0"/>
              <a:t>20</a:t>
            </a:fld>
            <a:endParaRPr lang="en-US"/>
          </a:p>
        </p:txBody>
      </p:sp>
    </p:spTree>
    <p:extLst>
      <p:ext uri="{BB962C8B-B14F-4D97-AF65-F5344CB8AC3E}">
        <p14:creationId xmlns:p14="http://schemas.microsoft.com/office/powerpoint/2010/main" val="3029614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dirty="0"/>
              <a:t>Find unique ways to make the “Ask” outside of sending emails which tend to get lost or overlooked.</a:t>
            </a:r>
          </a:p>
          <a:p>
            <a:endParaRPr lang="en-US" dirty="0"/>
          </a:p>
          <a:p>
            <a:r>
              <a:rPr lang="en-US" dirty="0"/>
              <a:t>We will give you a draft post to share on your social media on September 1.  </a:t>
            </a:r>
          </a:p>
          <a:p>
            <a:endParaRPr lang="en-US" dirty="0"/>
          </a:p>
          <a:p>
            <a:r>
              <a:rPr lang="en-US" dirty="0"/>
              <a:t>**** Square for fundraisers ****</a:t>
            </a:r>
          </a:p>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21</a:t>
            </a:fld>
            <a:endParaRPr lang="en-US"/>
          </a:p>
        </p:txBody>
      </p:sp>
    </p:spTree>
    <p:extLst>
      <p:ext uri="{BB962C8B-B14F-4D97-AF65-F5344CB8AC3E}">
        <p14:creationId xmlns:p14="http://schemas.microsoft.com/office/powerpoint/2010/main" val="202095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23</a:t>
            </a:fld>
            <a:endParaRPr lang="en-US"/>
          </a:p>
        </p:txBody>
      </p:sp>
    </p:spTree>
    <p:extLst>
      <p:ext uri="{BB962C8B-B14F-4D97-AF65-F5344CB8AC3E}">
        <p14:creationId xmlns:p14="http://schemas.microsoft.com/office/powerpoint/2010/main" val="808145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25</a:t>
            </a:fld>
            <a:endParaRPr lang="en-US"/>
          </a:p>
        </p:txBody>
      </p:sp>
    </p:spTree>
    <p:extLst>
      <p:ext uri="{BB962C8B-B14F-4D97-AF65-F5344CB8AC3E}">
        <p14:creationId xmlns:p14="http://schemas.microsoft.com/office/powerpoint/2010/main" val="2371969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26</a:t>
            </a:fld>
            <a:endParaRPr lang="en-US"/>
          </a:p>
        </p:txBody>
      </p:sp>
    </p:spTree>
    <p:extLst>
      <p:ext uri="{BB962C8B-B14F-4D97-AF65-F5344CB8AC3E}">
        <p14:creationId xmlns:p14="http://schemas.microsoft.com/office/powerpoint/2010/main" val="3371954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27</a:t>
            </a:fld>
            <a:endParaRPr lang="en-US"/>
          </a:p>
        </p:txBody>
      </p:sp>
    </p:spTree>
    <p:extLst>
      <p:ext uri="{BB962C8B-B14F-4D97-AF65-F5344CB8AC3E}">
        <p14:creationId xmlns:p14="http://schemas.microsoft.com/office/powerpoint/2010/main" val="1247355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28</a:t>
            </a:fld>
            <a:endParaRPr lang="en-US"/>
          </a:p>
        </p:txBody>
      </p:sp>
    </p:spTree>
    <p:extLst>
      <p:ext uri="{BB962C8B-B14F-4D97-AF65-F5344CB8AC3E}">
        <p14:creationId xmlns:p14="http://schemas.microsoft.com/office/powerpoint/2010/main" val="1825510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dirty="0"/>
              <a:t>NOT TRUIST ANYMORE!!</a:t>
            </a:r>
          </a:p>
          <a:p>
            <a:endParaRPr lang="en-US" dirty="0"/>
          </a:p>
          <a:p>
            <a:r>
              <a:rPr lang="en-US" dirty="0"/>
              <a:t>Wells Fargo</a:t>
            </a:r>
          </a:p>
        </p:txBody>
      </p:sp>
      <p:sp>
        <p:nvSpPr>
          <p:cNvPr id="4" name="Slide Number Placeholder 3"/>
          <p:cNvSpPr>
            <a:spLocks noGrp="1"/>
          </p:cNvSpPr>
          <p:nvPr>
            <p:ph type="sldNum" sz="quarter" idx="10"/>
          </p:nvPr>
        </p:nvSpPr>
        <p:spPr/>
        <p:txBody>
          <a:bodyPr/>
          <a:lstStyle/>
          <a:p>
            <a:fld id="{8CF0D81E-FA41-4EE7-BE26-92888767D729}" type="slidenum">
              <a:rPr lang="en-US" smtClean="0"/>
              <a:t>29</a:t>
            </a:fld>
            <a:endParaRPr lang="en-US"/>
          </a:p>
        </p:txBody>
      </p:sp>
    </p:spTree>
    <p:extLst>
      <p:ext uri="{BB962C8B-B14F-4D97-AF65-F5344CB8AC3E}">
        <p14:creationId xmlns:p14="http://schemas.microsoft.com/office/powerpoint/2010/main" val="3666779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sz="1800" dirty="0"/>
              <a:t>2025 Results – </a:t>
            </a:r>
          </a:p>
          <a:p>
            <a:endParaRPr lang="en-US" sz="1800" dirty="0"/>
          </a:p>
          <a:p>
            <a:r>
              <a:rPr lang="en-US" sz="1800" dirty="0"/>
              <a:t>System –  $208,003.87	4.9%</a:t>
            </a:r>
          </a:p>
          <a:p>
            <a:r>
              <a:rPr lang="en-US" sz="1800" dirty="0"/>
              <a:t>University – $286,515.29	6.1%</a:t>
            </a:r>
          </a:p>
          <a:p>
            <a:r>
              <a:rPr lang="en-US" sz="1800" dirty="0"/>
              <a:t>TOTAL – $494,519.16	5.6%</a:t>
            </a:r>
          </a:p>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30</a:t>
            </a:fld>
            <a:endParaRPr lang="en-US"/>
          </a:p>
        </p:txBody>
      </p:sp>
    </p:spTree>
    <p:extLst>
      <p:ext uri="{BB962C8B-B14F-4D97-AF65-F5344CB8AC3E}">
        <p14:creationId xmlns:p14="http://schemas.microsoft.com/office/powerpoint/2010/main" val="4010034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31</a:t>
            </a:fld>
            <a:endParaRPr lang="en-US"/>
          </a:p>
        </p:txBody>
      </p:sp>
    </p:spTree>
    <p:extLst>
      <p:ext uri="{BB962C8B-B14F-4D97-AF65-F5344CB8AC3E}">
        <p14:creationId xmlns:p14="http://schemas.microsoft.com/office/powerpoint/2010/main" val="3974003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t>TURN IT BACK OVER TO CHAIRS FOR FINAL COMMENTS</a:t>
            </a:r>
          </a:p>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34</a:t>
            </a:fld>
            <a:endParaRPr lang="en-US"/>
          </a:p>
        </p:txBody>
      </p:sp>
    </p:spTree>
    <p:extLst>
      <p:ext uri="{BB962C8B-B14F-4D97-AF65-F5344CB8AC3E}">
        <p14:creationId xmlns:p14="http://schemas.microsoft.com/office/powerpoint/2010/main" val="315120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AcademicBdlg.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4459" y="207095"/>
            <a:ext cx="11663082" cy="6453660"/>
          </a:xfrm>
          <a:prstGeom prst="rect">
            <a:avLst/>
          </a:prstGeom>
        </p:spPr>
      </p:pic>
      <p:sp>
        <p:nvSpPr>
          <p:cNvPr id="2" name="Title 1"/>
          <p:cNvSpPr>
            <a:spLocks noGrp="1"/>
          </p:cNvSpPr>
          <p:nvPr>
            <p:ph type="ctrTitle" hasCustomPrompt="1"/>
          </p:nvPr>
        </p:nvSpPr>
        <p:spPr>
          <a:xfrm>
            <a:off x="914400" y="2693989"/>
            <a:ext cx="10363200" cy="1470025"/>
          </a:xfrm>
        </p:spPr>
        <p:txBody>
          <a:bodyPr>
            <a:noAutofit/>
          </a:bodyPr>
          <a:lstStyle>
            <a:lvl1pPr>
              <a:defRPr sz="5400" b="0" i="0" spc="0">
                <a:solidFill>
                  <a:schemeClr val="bg1"/>
                </a:solidFill>
                <a:latin typeface="Oswald Medium" panose="02000603000000000000" pitchFamily="2" charset="77"/>
                <a:ea typeface="Oswald Medium" panose="02000603000000000000" pitchFamily="2" charset="77"/>
                <a:cs typeface="Arial Black" panose="020B0604020202020204" pitchFamily="34" charset="0"/>
              </a:defRPr>
            </a:lvl1pPr>
          </a:lstStyle>
          <a:p>
            <a:r>
              <a:rPr lang="en-US" dirty="0"/>
              <a:t>CLICK TO EDIT </a:t>
            </a:r>
            <a:br>
              <a:rPr lang="en-US" dirty="0"/>
            </a:br>
            <a:r>
              <a:rPr lang="en-US" dirty="0"/>
              <a:t>MASTER TITLE STYLE</a:t>
            </a:r>
          </a:p>
        </p:txBody>
      </p:sp>
      <p:sp>
        <p:nvSpPr>
          <p:cNvPr id="3" name="Subtitle 2"/>
          <p:cNvSpPr>
            <a:spLocks noGrp="1"/>
          </p:cNvSpPr>
          <p:nvPr>
            <p:ph type="subTitle" idx="1" hasCustomPrompt="1"/>
          </p:nvPr>
        </p:nvSpPr>
        <p:spPr>
          <a:xfrm>
            <a:off x="1828800" y="4235390"/>
            <a:ext cx="8534400" cy="1189892"/>
          </a:xfrm>
        </p:spPr>
        <p:txBody>
          <a:bodyPr>
            <a:normAutofit/>
          </a:bodyPr>
          <a:lstStyle>
            <a:lvl1pPr marL="0" indent="0" algn="ctr">
              <a:buNone/>
              <a:defRPr sz="2400" b="1" i="0" spc="30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p>
          <a:p>
            <a:r>
              <a:rPr lang="en-US" dirty="0"/>
              <a:t>MASTER SUBTITLE STYLE</a:t>
            </a:r>
          </a:p>
        </p:txBody>
      </p:sp>
      <p:sp>
        <p:nvSpPr>
          <p:cNvPr id="4" name="Date Placeholder 3"/>
          <p:cNvSpPr>
            <a:spLocks noGrp="1"/>
          </p:cNvSpPr>
          <p:nvPr>
            <p:ph type="dt" sz="half" idx="10"/>
          </p:nvPr>
        </p:nvSpPr>
        <p:spPr/>
        <p:txBody>
          <a:bodyPr/>
          <a:lstStyle/>
          <a:p>
            <a:fld id="{45C4CE51-D15A-BB47-9138-751D578D2580}"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pic>
        <p:nvPicPr>
          <p:cNvPr id="7" name="Picture 6">
            <a:extLst>
              <a:ext uri="{FF2B5EF4-FFF2-40B4-BE49-F238E27FC236}">
                <a16:creationId xmlns:a16="http://schemas.microsoft.com/office/drawing/2014/main" id="{C5A29C16-EAA5-26FC-F00D-7F8EC0CCC537}"/>
              </a:ext>
            </a:extLst>
          </p:cNvPr>
          <p:cNvPicPr>
            <a:picLocks noChangeAspect="1"/>
          </p:cNvPicPr>
          <p:nvPr userDrawn="1"/>
        </p:nvPicPr>
        <p:blipFill>
          <a:blip r:embed="rId3"/>
          <a:stretch>
            <a:fillRect/>
          </a:stretch>
        </p:blipFill>
        <p:spPr>
          <a:xfrm>
            <a:off x="2750868" y="651690"/>
            <a:ext cx="1462142" cy="1111228"/>
          </a:xfrm>
          <a:prstGeom prst="rect">
            <a:avLst/>
          </a:prstGeom>
        </p:spPr>
      </p:pic>
      <p:pic>
        <p:nvPicPr>
          <p:cNvPr id="8" name="Picture 7">
            <a:extLst>
              <a:ext uri="{FF2B5EF4-FFF2-40B4-BE49-F238E27FC236}">
                <a16:creationId xmlns:a16="http://schemas.microsoft.com/office/drawing/2014/main" id="{D7BF8071-B6F2-ADC6-C49C-1BE304384FD5}"/>
              </a:ext>
            </a:extLst>
          </p:cNvPr>
          <p:cNvPicPr>
            <a:picLocks noChangeAspect="1"/>
          </p:cNvPicPr>
          <p:nvPr userDrawn="1"/>
        </p:nvPicPr>
        <p:blipFill>
          <a:blip r:embed="rId4"/>
          <a:stretch>
            <a:fillRect/>
          </a:stretch>
        </p:blipFill>
        <p:spPr>
          <a:xfrm rot="5400000" flipV="1">
            <a:off x="-2967296" y="3299573"/>
            <a:ext cx="6463510" cy="258854"/>
          </a:xfrm>
          <a:prstGeom prst="rect">
            <a:avLst/>
          </a:prstGeom>
        </p:spPr>
      </p:pic>
      <p:pic>
        <p:nvPicPr>
          <p:cNvPr id="9" name="Picture 8">
            <a:extLst>
              <a:ext uri="{FF2B5EF4-FFF2-40B4-BE49-F238E27FC236}">
                <a16:creationId xmlns:a16="http://schemas.microsoft.com/office/drawing/2014/main" id="{8D0C7E7D-86D8-A7B1-FD2F-C4958180D60B}"/>
              </a:ext>
            </a:extLst>
          </p:cNvPr>
          <p:cNvPicPr>
            <a:picLocks noChangeAspect="1"/>
          </p:cNvPicPr>
          <p:nvPr userDrawn="1"/>
        </p:nvPicPr>
        <p:blipFill>
          <a:blip r:embed="rId4"/>
          <a:stretch>
            <a:fillRect/>
          </a:stretch>
        </p:blipFill>
        <p:spPr>
          <a:xfrm rot="5400000" flipV="1">
            <a:off x="8695786" y="3289723"/>
            <a:ext cx="6463510" cy="258854"/>
          </a:xfrm>
          <a:prstGeom prst="rect">
            <a:avLst/>
          </a:prstGeom>
        </p:spPr>
      </p:pic>
      <p:pic>
        <p:nvPicPr>
          <p:cNvPr id="12" name="Picture 11">
            <a:extLst>
              <a:ext uri="{FF2B5EF4-FFF2-40B4-BE49-F238E27FC236}">
                <a16:creationId xmlns:a16="http://schemas.microsoft.com/office/drawing/2014/main" id="{5E5560A2-CF06-2563-5EEF-D20D87243B28}"/>
              </a:ext>
            </a:extLst>
          </p:cNvPr>
          <p:cNvPicPr>
            <a:picLocks noChangeAspect="1"/>
          </p:cNvPicPr>
          <p:nvPr userDrawn="1"/>
        </p:nvPicPr>
        <p:blipFill>
          <a:blip r:embed="rId5"/>
          <a:stretch>
            <a:fillRect/>
          </a:stretch>
        </p:blipFill>
        <p:spPr>
          <a:xfrm>
            <a:off x="5206526" y="651690"/>
            <a:ext cx="1778948" cy="1083210"/>
          </a:xfrm>
          <a:prstGeom prst="rect">
            <a:avLst/>
          </a:prstGeom>
        </p:spPr>
      </p:pic>
      <p:pic>
        <p:nvPicPr>
          <p:cNvPr id="13" name="Picture 12">
            <a:extLst>
              <a:ext uri="{FF2B5EF4-FFF2-40B4-BE49-F238E27FC236}">
                <a16:creationId xmlns:a16="http://schemas.microsoft.com/office/drawing/2014/main" id="{85389CAC-F9E9-5BB1-BF73-B0D571337F6A}"/>
              </a:ext>
            </a:extLst>
          </p:cNvPr>
          <p:cNvPicPr>
            <a:picLocks noChangeAspect="1"/>
          </p:cNvPicPr>
          <p:nvPr userDrawn="1"/>
        </p:nvPicPr>
        <p:blipFill>
          <a:blip r:embed="rId6"/>
          <a:stretch>
            <a:fillRect/>
          </a:stretch>
        </p:blipFill>
        <p:spPr>
          <a:xfrm>
            <a:off x="8173049" y="536019"/>
            <a:ext cx="989262" cy="1342570"/>
          </a:xfrm>
          <a:prstGeom prst="rect">
            <a:avLst/>
          </a:prstGeom>
        </p:spPr>
      </p:pic>
    </p:spTree>
    <p:extLst>
      <p:ext uri="{BB962C8B-B14F-4D97-AF65-F5344CB8AC3E}">
        <p14:creationId xmlns:p14="http://schemas.microsoft.com/office/powerpoint/2010/main" val="365166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45097"/>
            <a:ext cx="7416800" cy="923827"/>
          </a:xfrm>
        </p:spPr>
        <p:txBody>
          <a:bodyPr>
            <a:noAutofit/>
          </a:bodyPr>
          <a:lstStyle>
            <a:lvl1pPr algn="l">
              <a:defRPr sz="2800" b="0" i="0">
                <a:solidFill>
                  <a:schemeClr val="bg1"/>
                </a:solidFill>
                <a:latin typeface="Oswald Medium" panose="02000603000000000000" pitchFamily="2" charset="77"/>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609600" y="1478844"/>
            <a:ext cx="10972799" cy="4647321"/>
          </a:xfrm>
        </p:spPr>
        <p:txBody>
          <a:bodyPr/>
          <a:lstStyle>
            <a:lvl1pPr marL="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C4CE51-D15A-BB47-9138-751D578D2580}"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575279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2"/>
            <a:ext cx="10363200" cy="1362075"/>
          </a:xfrm>
        </p:spPr>
        <p:txBody>
          <a:bodyPr anchor="t">
            <a:normAutofit/>
          </a:bodyPr>
          <a:lstStyle>
            <a:lvl1pPr algn="l">
              <a:defRPr sz="3600" b="0" i="0" cap="none">
                <a:latin typeface="Oswald Medium" panose="02000603000000000000" pitchFamily="2" charset="77"/>
                <a:cs typeface="Arial Black" panose="020B0604020202020204" pitchFamily="34" charset="0"/>
              </a:defRPr>
            </a:lvl1pPr>
          </a:lstStyle>
          <a:p>
            <a:r>
              <a:rPr lang="en-US" dirty="0"/>
              <a:t>CLICK TO EDIT MASTER TITLE STYLE</a:t>
            </a:r>
          </a:p>
        </p:txBody>
      </p:sp>
      <p:sp>
        <p:nvSpPr>
          <p:cNvPr id="3" name="Text Placeholder 2"/>
          <p:cNvSpPr>
            <a:spLocks noGrp="1"/>
          </p:cNvSpPr>
          <p:nvPr>
            <p:ph type="body" idx="1" hasCustomPrompt="1"/>
          </p:nvPr>
        </p:nvSpPr>
        <p:spPr>
          <a:xfrm>
            <a:off x="963084" y="2906713"/>
            <a:ext cx="10363200" cy="1500187"/>
          </a:xfrm>
        </p:spPr>
        <p:txBody>
          <a:bodyPr anchor="b">
            <a:normAutofit/>
          </a:bodyPr>
          <a:lstStyle>
            <a:lvl1pPr marL="0" indent="0">
              <a:buNone/>
              <a:defRPr sz="1600" b="1" i="0" spc="300">
                <a:solidFill>
                  <a:srgbClr val="3E3E3E"/>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C4CE51-D15A-BB47-9138-751D578D2580}"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3340691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2294022"/>
            <a:ext cx="5384800" cy="3832143"/>
          </a:xfrm>
        </p:spPr>
        <p:txBody>
          <a:bodyPr/>
          <a:lstStyle>
            <a:lvl1pPr>
              <a:defRPr sz="22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2294022"/>
            <a:ext cx="5384800" cy="3832143"/>
          </a:xfrm>
        </p:spPr>
        <p:txBody>
          <a:bodyPr/>
          <a:lstStyle>
            <a:lvl1pPr>
              <a:defRPr sz="22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5C4CE51-D15A-BB47-9138-751D578D2580}"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
        <p:nvSpPr>
          <p:cNvPr id="8" name="Title 1">
            <a:extLst>
              <a:ext uri="{FF2B5EF4-FFF2-40B4-BE49-F238E27FC236}">
                <a16:creationId xmlns:a16="http://schemas.microsoft.com/office/drawing/2014/main" id="{3F9292DD-02A7-3919-DDAF-09FFBBBF4CA4}"/>
              </a:ext>
            </a:extLst>
          </p:cNvPr>
          <p:cNvSpPr>
            <a:spLocks noGrp="1"/>
          </p:cNvSpPr>
          <p:nvPr>
            <p:ph type="title" hasCustomPrompt="1"/>
          </p:nvPr>
        </p:nvSpPr>
        <p:spPr>
          <a:xfrm>
            <a:off x="609600" y="1282318"/>
            <a:ext cx="10972800" cy="893646"/>
          </a:xfrm>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1329559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282318"/>
            <a:ext cx="10972800" cy="893646"/>
          </a:xfrm>
        </p:spPr>
        <p:txBody>
          <a:bodyPr/>
          <a:lstStyle>
            <a:lvl1pPr>
              <a:defRPr/>
            </a:lvl1pPr>
          </a:lstStyle>
          <a:p>
            <a:r>
              <a:rPr lang="en-US" dirty="0"/>
              <a:t>CLICK TO EDIT MASTER TITLE STYLE</a:t>
            </a:r>
          </a:p>
        </p:txBody>
      </p:sp>
      <p:sp>
        <p:nvSpPr>
          <p:cNvPr id="3" name="Text Placeholder 2"/>
          <p:cNvSpPr>
            <a:spLocks noGrp="1"/>
          </p:cNvSpPr>
          <p:nvPr>
            <p:ph type="body" idx="1" hasCustomPrompt="1"/>
          </p:nvPr>
        </p:nvSpPr>
        <p:spPr>
          <a:xfrm>
            <a:off x="609600" y="2307098"/>
            <a:ext cx="5386917" cy="639763"/>
          </a:xfrm>
        </p:spPr>
        <p:txBody>
          <a:bodyPr anchor="b">
            <a:normAutofit/>
          </a:bodyPr>
          <a:lstStyle>
            <a:lvl1pPr marL="0" indent="0">
              <a:buNone/>
              <a:defRPr sz="22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a:t>
            </a:r>
            <a:br>
              <a:rPr lang="en-US" dirty="0"/>
            </a:br>
            <a:r>
              <a:rPr lang="en-US" dirty="0"/>
              <a:t>MASTER TEXT STYLES</a:t>
            </a:r>
          </a:p>
        </p:txBody>
      </p:sp>
      <p:sp>
        <p:nvSpPr>
          <p:cNvPr id="4" name="Content Placeholder 3"/>
          <p:cNvSpPr>
            <a:spLocks noGrp="1"/>
          </p:cNvSpPr>
          <p:nvPr>
            <p:ph sz="half" idx="2"/>
          </p:nvPr>
        </p:nvSpPr>
        <p:spPr>
          <a:xfrm>
            <a:off x="609600" y="2946861"/>
            <a:ext cx="5386917" cy="31793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93378" y="2307098"/>
            <a:ext cx="5389033" cy="639763"/>
          </a:xfrm>
        </p:spPr>
        <p:txBody>
          <a:bodyPr anchor="b">
            <a:noAutofit/>
          </a:bodyPr>
          <a:lstStyle>
            <a:lvl1pPr marL="0" indent="0">
              <a:buNone/>
              <a:defRPr sz="20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a:t>
            </a:r>
            <a:br>
              <a:rPr lang="en-US" dirty="0"/>
            </a:br>
            <a:r>
              <a:rPr lang="en-US" dirty="0"/>
              <a:t>MASTER TEXT STYLES</a:t>
            </a:r>
          </a:p>
        </p:txBody>
      </p:sp>
      <p:sp>
        <p:nvSpPr>
          <p:cNvPr id="6" name="Content Placeholder 5"/>
          <p:cNvSpPr>
            <a:spLocks noGrp="1"/>
          </p:cNvSpPr>
          <p:nvPr>
            <p:ph sz="quarter" idx="4"/>
          </p:nvPr>
        </p:nvSpPr>
        <p:spPr>
          <a:xfrm>
            <a:off x="6193378" y="2946861"/>
            <a:ext cx="5389033" cy="31793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C4CE51-D15A-BB47-9138-751D578D2580}" type="datetimeFigureOut">
              <a:rPr lang="en-US" smtClean="0"/>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2030572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1" name="Picture 10" descr="PSCwall.psd"/>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59938" y="208038"/>
            <a:ext cx="11672125" cy="6441925"/>
          </a:xfrm>
          <a:prstGeom prst="rect">
            <a:avLst/>
          </a:prstGeom>
        </p:spPr>
      </p:pic>
      <p:sp>
        <p:nvSpPr>
          <p:cNvPr id="12" name="Rectangle 11"/>
          <p:cNvSpPr/>
          <p:nvPr userDrawn="1"/>
        </p:nvSpPr>
        <p:spPr>
          <a:xfrm>
            <a:off x="1060470" y="2093434"/>
            <a:ext cx="10071060" cy="267113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45C4CE51-D15A-BB47-9138-751D578D2580}" type="datetimeFigureOut">
              <a:rPr lang="en-US" smtClean="0"/>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8FB8FF-E84C-EC49-87A9-5C830135652C}" type="slidenum">
              <a:rPr lang="en-US" smtClean="0"/>
              <a:t>‹#›</a:t>
            </a:fld>
            <a:endParaRPr lang="en-US"/>
          </a:p>
        </p:txBody>
      </p:sp>
      <p:sp>
        <p:nvSpPr>
          <p:cNvPr id="2" name="Title 1"/>
          <p:cNvSpPr>
            <a:spLocks noGrp="1"/>
          </p:cNvSpPr>
          <p:nvPr>
            <p:ph type="title" hasCustomPrompt="1"/>
          </p:nvPr>
        </p:nvSpPr>
        <p:spPr>
          <a:xfrm>
            <a:off x="1499616" y="2857500"/>
            <a:ext cx="9192768" cy="1143000"/>
          </a:xfrm>
        </p:spPr>
        <p:txBody>
          <a:bodyPr>
            <a:normAutofit/>
          </a:bodyPr>
          <a:lstStyle>
            <a:lvl1pPr>
              <a:defRPr sz="3400" b="0" i="0">
                <a:solidFill>
                  <a:srgbClr val="500000"/>
                </a:solidFill>
                <a:latin typeface="Oswald Medium" panose="02000603000000000000" pitchFamily="2" charset="77"/>
                <a:ea typeface="Oswald Medium" panose="02000603000000000000" pitchFamily="2" charset="77"/>
                <a:cs typeface="Arial Narrow" panose="020B0604020202020204" pitchFamily="34" charset="0"/>
              </a:defRPr>
            </a:lvl1pPr>
          </a:lstStyle>
          <a:p>
            <a:r>
              <a:rPr lang="en-US" dirty="0"/>
              <a:t>CLICK TO EDIT MASTER TITLE STYLE</a:t>
            </a:r>
          </a:p>
        </p:txBody>
      </p:sp>
      <p:pic>
        <p:nvPicPr>
          <p:cNvPr id="9" name="Picture 8">
            <a:extLst>
              <a:ext uri="{FF2B5EF4-FFF2-40B4-BE49-F238E27FC236}">
                <a16:creationId xmlns:a16="http://schemas.microsoft.com/office/drawing/2014/main" id="{07321C72-20D3-3F48-DE78-93282C42CD70}"/>
              </a:ext>
            </a:extLst>
          </p:cNvPr>
          <p:cNvPicPr>
            <a:picLocks noChangeAspect="1"/>
          </p:cNvPicPr>
          <p:nvPr userDrawn="1"/>
        </p:nvPicPr>
        <p:blipFill>
          <a:blip r:embed="rId3"/>
          <a:stretch>
            <a:fillRect/>
          </a:stretch>
        </p:blipFill>
        <p:spPr>
          <a:xfrm rot="5400000" flipV="1">
            <a:off x="-2967296" y="3299573"/>
            <a:ext cx="6463510" cy="258854"/>
          </a:xfrm>
          <a:prstGeom prst="rect">
            <a:avLst/>
          </a:prstGeom>
        </p:spPr>
      </p:pic>
      <p:pic>
        <p:nvPicPr>
          <p:cNvPr id="10" name="Picture 9">
            <a:extLst>
              <a:ext uri="{FF2B5EF4-FFF2-40B4-BE49-F238E27FC236}">
                <a16:creationId xmlns:a16="http://schemas.microsoft.com/office/drawing/2014/main" id="{7027AEE4-929C-D189-5DD7-46F12F26E532}"/>
              </a:ext>
            </a:extLst>
          </p:cNvPr>
          <p:cNvPicPr>
            <a:picLocks noChangeAspect="1"/>
          </p:cNvPicPr>
          <p:nvPr userDrawn="1"/>
        </p:nvPicPr>
        <p:blipFill>
          <a:blip r:embed="rId3"/>
          <a:stretch>
            <a:fillRect/>
          </a:stretch>
        </p:blipFill>
        <p:spPr>
          <a:xfrm rot="5400000" flipV="1">
            <a:off x="8695786" y="3289723"/>
            <a:ext cx="6463510" cy="258854"/>
          </a:xfrm>
          <a:prstGeom prst="rect">
            <a:avLst/>
          </a:prstGeom>
        </p:spPr>
      </p:pic>
      <p:pic>
        <p:nvPicPr>
          <p:cNvPr id="6" name="Picture 5">
            <a:extLst>
              <a:ext uri="{FF2B5EF4-FFF2-40B4-BE49-F238E27FC236}">
                <a16:creationId xmlns:a16="http://schemas.microsoft.com/office/drawing/2014/main" id="{5B80DF63-CACC-9297-3920-C7226B6438CC}"/>
              </a:ext>
            </a:extLst>
          </p:cNvPr>
          <p:cNvPicPr>
            <a:picLocks noChangeAspect="1"/>
          </p:cNvPicPr>
          <p:nvPr userDrawn="1"/>
        </p:nvPicPr>
        <p:blipFill>
          <a:blip r:embed="rId4"/>
          <a:stretch>
            <a:fillRect/>
          </a:stretch>
        </p:blipFill>
        <p:spPr>
          <a:xfrm>
            <a:off x="5641830" y="1661939"/>
            <a:ext cx="908339" cy="918780"/>
          </a:xfrm>
          <a:prstGeom prst="rect">
            <a:avLst/>
          </a:prstGeom>
        </p:spPr>
      </p:pic>
    </p:spTree>
    <p:extLst>
      <p:ext uri="{BB962C8B-B14F-4D97-AF65-F5344CB8AC3E}">
        <p14:creationId xmlns:p14="http://schemas.microsoft.com/office/powerpoint/2010/main" val="1715426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C4CE51-D15A-BB47-9138-751D578D2580}" type="datetimeFigureOut">
              <a:rPr lang="en-US" smtClean="0"/>
              <a:t>7/21/2026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18211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11" y="1285460"/>
            <a:ext cx="4011084" cy="1047665"/>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1285461"/>
            <a:ext cx="6815667" cy="484070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11" y="2492188"/>
            <a:ext cx="4011084" cy="3633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C4CE51-D15A-BB47-9138-751D578D2580}"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457060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2"/>
            <a:ext cx="7315200" cy="566739"/>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2389717" y="1311965"/>
            <a:ext cx="7315200" cy="34156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3"/>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C4CE51-D15A-BB47-9138-751D578D2580}"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8555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196535"/>
            <a:ext cx="10972800" cy="9262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2253006"/>
            <a:ext cx="10972800" cy="38731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100">
                <a:solidFill>
                  <a:schemeClr val="tx1">
                    <a:tint val="75000"/>
                  </a:schemeClr>
                </a:solidFill>
                <a:latin typeface="Arial" panose="020B0604020202020204" pitchFamily="34" charset="0"/>
                <a:cs typeface="Arial" panose="020B0604020202020204" pitchFamily="34" charset="0"/>
              </a:defRPr>
            </a:lvl1pPr>
          </a:lstStyle>
          <a:p>
            <a:fld id="{45C4CE51-D15A-BB47-9138-751D578D2580}" type="datetimeFigureOut">
              <a:rPr lang="en-US" smtClean="0"/>
              <a:pPr/>
              <a:t>7/21/2026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1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100">
                <a:solidFill>
                  <a:schemeClr val="tx1">
                    <a:tint val="75000"/>
                  </a:schemeClr>
                </a:solidFill>
                <a:latin typeface="Arial" panose="020B0604020202020204" pitchFamily="34" charset="0"/>
                <a:cs typeface="Arial" panose="020B0604020202020204" pitchFamily="34" charset="0"/>
              </a:defRPr>
            </a:lvl1pPr>
          </a:lstStyle>
          <a:p>
            <a:fld id="{788FB8FF-E84C-EC49-87A9-5C830135652C}" type="slidenum">
              <a:rPr lang="en-US" smtClean="0"/>
              <a:pPr/>
              <a:t>‹#›</a:t>
            </a:fld>
            <a:endParaRPr lang="en-US"/>
          </a:p>
        </p:txBody>
      </p:sp>
      <p:pic>
        <p:nvPicPr>
          <p:cNvPr id="13" name="Picture 12"/>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64459" y="213662"/>
            <a:ext cx="11663082" cy="926298"/>
          </a:xfrm>
          <a:prstGeom prst="rect">
            <a:avLst/>
          </a:prstGeom>
          <a:ln>
            <a:noFill/>
          </a:ln>
          <a:effectLst/>
        </p:spPr>
      </p:pic>
      <p:pic>
        <p:nvPicPr>
          <p:cNvPr id="9" name="Picture 8">
            <a:extLst>
              <a:ext uri="{FF2B5EF4-FFF2-40B4-BE49-F238E27FC236}">
                <a16:creationId xmlns:a16="http://schemas.microsoft.com/office/drawing/2014/main" id="{E67DD9AB-EF41-CE9F-D3EB-9408AAD3CA81}"/>
              </a:ext>
            </a:extLst>
          </p:cNvPr>
          <p:cNvPicPr>
            <a:picLocks noChangeAspect="1"/>
          </p:cNvPicPr>
          <p:nvPr userDrawn="1"/>
        </p:nvPicPr>
        <p:blipFill>
          <a:blip r:embed="rId12"/>
          <a:stretch>
            <a:fillRect/>
          </a:stretch>
        </p:blipFill>
        <p:spPr>
          <a:xfrm>
            <a:off x="280335" y="701811"/>
            <a:ext cx="113192" cy="520684"/>
          </a:xfrm>
          <a:prstGeom prst="rect">
            <a:avLst/>
          </a:prstGeom>
        </p:spPr>
      </p:pic>
      <p:pic>
        <p:nvPicPr>
          <p:cNvPr id="11" name="Picture 10">
            <a:extLst>
              <a:ext uri="{FF2B5EF4-FFF2-40B4-BE49-F238E27FC236}">
                <a16:creationId xmlns:a16="http://schemas.microsoft.com/office/drawing/2014/main" id="{DC78E8D7-5CC6-0657-05BE-AA8775067F8F}"/>
              </a:ext>
            </a:extLst>
          </p:cNvPr>
          <p:cNvPicPr>
            <a:picLocks noChangeAspect="1"/>
          </p:cNvPicPr>
          <p:nvPr userDrawn="1"/>
        </p:nvPicPr>
        <p:blipFill>
          <a:blip r:embed="rId12"/>
          <a:stretch>
            <a:fillRect/>
          </a:stretch>
        </p:blipFill>
        <p:spPr>
          <a:xfrm>
            <a:off x="280335" y="152520"/>
            <a:ext cx="113192" cy="520684"/>
          </a:xfrm>
          <a:prstGeom prst="rect">
            <a:avLst/>
          </a:prstGeom>
        </p:spPr>
      </p:pic>
      <p:pic>
        <p:nvPicPr>
          <p:cNvPr id="8" name="Picture 7">
            <a:extLst>
              <a:ext uri="{FF2B5EF4-FFF2-40B4-BE49-F238E27FC236}">
                <a16:creationId xmlns:a16="http://schemas.microsoft.com/office/drawing/2014/main" id="{AAD2B97A-017B-6FC4-853F-5C9BC30C7FE2}"/>
              </a:ext>
            </a:extLst>
          </p:cNvPr>
          <p:cNvPicPr>
            <a:picLocks noChangeAspect="1"/>
          </p:cNvPicPr>
          <p:nvPr userDrawn="1"/>
        </p:nvPicPr>
        <p:blipFill>
          <a:blip r:embed="rId13"/>
          <a:stretch>
            <a:fillRect/>
          </a:stretch>
        </p:blipFill>
        <p:spPr>
          <a:xfrm>
            <a:off x="7030527" y="365440"/>
            <a:ext cx="1140557" cy="694491"/>
          </a:xfrm>
          <a:prstGeom prst="rect">
            <a:avLst/>
          </a:prstGeom>
        </p:spPr>
      </p:pic>
    </p:spTree>
    <p:extLst>
      <p:ext uri="{BB962C8B-B14F-4D97-AF65-F5344CB8AC3E}">
        <p14:creationId xmlns:p14="http://schemas.microsoft.com/office/powerpoint/2010/main" val="3702668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457200" rtl="0" eaLnBrk="1" latinLnBrk="0" hangingPunct="1">
        <a:spcBef>
          <a:spcPct val="0"/>
        </a:spcBef>
        <a:buNone/>
        <a:defRPr sz="4400" b="0" i="0" kern="1200">
          <a:solidFill>
            <a:srgbClr val="500000"/>
          </a:solidFill>
          <a:latin typeface="Oswald Medium" panose="02000603000000000000" pitchFamily="2" charset="77"/>
          <a:ea typeface="Open Sans" panose="020B0606030504020204" pitchFamily="34" charset="0"/>
          <a:cs typeface="Arial Black"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457200" rtl="0" eaLnBrk="1" latinLnBrk="0" hangingPunct="1">
        <a:spcBef>
          <a:spcPct val="20000"/>
        </a:spcBef>
        <a:buFont typeface="Arial"/>
        <a:buChar char="–"/>
        <a:defRPr sz="28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457200" rtl="0" eaLnBrk="1" latinLnBrk="0" hangingPunct="1">
        <a:spcBef>
          <a:spcPct val="20000"/>
        </a:spcBef>
        <a:buFont typeface="Arial"/>
        <a:buChar char="•"/>
        <a:defRPr sz="24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457200" rtl="0" eaLnBrk="1" latinLnBrk="0" hangingPunct="1">
        <a:spcBef>
          <a:spcPct val="20000"/>
        </a:spcBef>
        <a:buFont typeface="Arial"/>
        <a:buChar char="–"/>
        <a:defRPr sz="20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457200" rtl="0" eaLnBrk="1" latinLnBrk="0" hangingPunct="1">
        <a:spcBef>
          <a:spcPct val="20000"/>
        </a:spcBef>
        <a:buFont typeface="Arial"/>
        <a:buChar char="»"/>
        <a:defRPr sz="20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kfox@tamu.edu" TargetMode="External"/><Relationship Id="rId2" Type="http://schemas.openxmlformats.org/officeDocument/2006/relationships/hyperlink" Target="mailto:greg.bennett@uwtexas.org"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mailto:mstark@tamu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plange@tamu.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mmartinez@tamu.edu"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so.tamus.ed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secctexasgiving.org/_brazosvalley/" TargetMode="External"/><Relationship Id="rId4" Type="http://schemas.openxmlformats.org/officeDocument/2006/relationships/hyperlink" Target="https://it-lf-ecmf.tamu.edu/Forms/SECC-HigherEducationAuthorizationFor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secctexasgiving.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secc@uwbv.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iagram&#10;&#10;Description automatically generated">
            <a:extLst>
              <a:ext uri="{FF2B5EF4-FFF2-40B4-BE49-F238E27FC236}">
                <a16:creationId xmlns:a16="http://schemas.microsoft.com/office/drawing/2014/main" id="{BB3F38B0-4245-DE65-8F7A-EE7B0337A8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9854" y="2117436"/>
            <a:ext cx="7426038" cy="2970414"/>
          </a:xfrm>
          <a:prstGeom prst="rect">
            <a:avLst/>
          </a:prstGeom>
        </p:spPr>
      </p:pic>
      <p:sp>
        <p:nvSpPr>
          <p:cNvPr id="13" name="TextBox 12">
            <a:extLst>
              <a:ext uri="{FF2B5EF4-FFF2-40B4-BE49-F238E27FC236}">
                <a16:creationId xmlns:a16="http://schemas.microsoft.com/office/drawing/2014/main" id="{80D398E7-DAD3-2D40-EA37-38CBE7C64AC9}"/>
              </a:ext>
            </a:extLst>
          </p:cNvPr>
          <p:cNvSpPr txBox="1"/>
          <p:nvPr/>
        </p:nvSpPr>
        <p:spPr>
          <a:xfrm>
            <a:off x="2083010" y="5505010"/>
            <a:ext cx="8025980" cy="830997"/>
          </a:xfrm>
          <a:prstGeom prst="rect">
            <a:avLst/>
          </a:prstGeom>
          <a:noFill/>
        </p:spPr>
        <p:txBody>
          <a:bodyPr wrap="none" rtlCol="0">
            <a:spAutoFit/>
          </a:bodyPr>
          <a:lstStyle/>
          <a:p>
            <a:r>
              <a:rPr lang="en-US" sz="4800" dirty="0">
                <a:solidFill>
                  <a:schemeClr val="bg1"/>
                </a:solidFill>
              </a:rPr>
              <a:t>AREA COORDINATOR TRAINING</a:t>
            </a:r>
          </a:p>
        </p:txBody>
      </p:sp>
    </p:spTree>
    <p:extLst>
      <p:ext uri="{BB962C8B-B14F-4D97-AF65-F5344CB8AC3E}">
        <p14:creationId xmlns:p14="http://schemas.microsoft.com/office/powerpoint/2010/main" val="135469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0494A95-0E50-7EB2-45AB-2D8DA048F599}"/>
              </a:ext>
            </a:extLst>
          </p:cNvPr>
          <p:cNvSpPr>
            <a:spLocks noGrp="1"/>
          </p:cNvSpPr>
          <p:nvPr>
            <p:ph idx="1"/>
          </p:nvPr>
        </p:nvSpPr>
        <p:spPr>
          <a:xfrm>
            <a:off x="748145" y="1431637"/>
            <a:ext cx="10409382" cy="5221003"/>
          </a:xfrm>
        </p:spPr>
        <p:txBody>
          <a:bodyPr>
            <a:normAutofit lnSpcReduction="10000"/>
          </a:bodyPr>
          <a:lstStyle/>
          <a:p>
            <a:pPr>
              <a:spcAft>
                <a:spcPts val="600"/>
              </a:spcAft>
            </a:pPr>
            <a:r>
              <a:rPr lang="en-US" sz="2000" dirty="0">
                <a:latin typeface="Oswald" panose="00000500000000000000" pitchFamily="2" charset="0"/>
              </a:rPr>
              <a:t>2026 SECC Contact Information</a:t>
            </a:r>
          </a:p>
          <a:p>
            <a:pPr>
              <a:spcAft>
                <a:spcPts val="600"/>
              </a:spcAft>
            </a:pPr>
            <a:r>
              <a:rPr lang="en-US" sz="2000" dirty="0">
                <a:latin typeface="Oswald" panose="00000500000000000000" pitchFamily="2" charset="0"/>
              </a:rPr>
              <a:t>What is the SECC?</a:t>
            </a:r>
          </a:p>
          <a:p>
            <a:pPr>
              <a:spcAft>
                <a:spcPts val="600"/>
              </a:spcAft>
            </a:pPr>
            <a:r>
              <a:rPr lang="en-US" sz="2000" dirty="0">
                <a:latin typeface="Oswald" panose="00000500000000000000" pitchFamily="2" charset="0"/>
              </a:rPr>
              <a:t>How is the SECC Managed?</a:t>
            </a:r>
          </a:p>
          <a:p>
            <a:pPr>
              <a:spcAft>
                <a:spcPts val="600"/>
              </a:spcAft>
            </a:pPr>
            <a:r>
              <a:rPr lang="en-US" sz="2000" dirty="0">
                <a:latin typeface="Oswald" panose="00000500000000000000" pitchFamily="2" charset="0"/>
              </a:rPr>
              <a:t>How Do Employees Participate?</a:t>
            </a:r>
          </a:p>
          <a:p>
            <a:pPr>
              <a:spcAft>
                <a:spcPts val="600"/>
              </a:spcAft>
            </a:pPr>
            <a:r>
              <a:rPr lang="en-US" sz="2000" dirty="0">
                <a:latin typeface="Oswald" panose="00000500000000000000" pitchFamily="2" charset="0"/>
              </a:rPr>
              <a:t>Guidance for Completing Pledge/Gifts</a:t>
            </a:r>
          </a:p>
          <a:p>
            <a:pPr>
              <a:spcAft>
                <a:spcPts val="600"/>
              </a:spcAft>
            </a:pPr>
            <a:r>
              <a:rPr lang="en-US" sz="2000" dirty="0">
                <a:latin typeface="Oswald" panose="00000500000000000000" pitchFamily="2" charset="0"/>
              </a:rPr>
              <a:t>Leadership Givers</a:t>
            </a:r>
          </a:p>
          <a:p>
            <a:pPr>
              <a:spcAft>
                <a:spcPts val="600"/>
              </a:spcAft>
            </a:pPr>
            <a:r>
              <a:rPr lang="en-US" sz="2000" dirty="0">
                <a:latin typeface="Oswald" panose="00000500000000000000" pitchFamily="2" charset="0"/>
              </a:rPr>
              <a:t>Fundraising</a:t>
            </a:r>
          </a:p>
          <a:p>
            <a:pPr>
              <a:spcAft>
                <a:spcPts val="600"/>
              </a:spcAft>
            </a:pPr>
            <a:r>
              <a:rPr lang="en-US" sz="2000" dirty="0">
                <a:latin typeface="Oswald" panose="00000500000000000000" pitchFamily="2" charset="0"/>
              </a:rPr>
              <a:t>What is an Area Coordinator? What are Their Responsibilities?</a:t>
            </a:r>
          </a:p>
          <a:p>
            <a:pPr>
              <a:spcAft>
                <a:spcPts val="600"/>
              </a:spcAft>
            </a:pPr>
            <a:r>
              <a:rPr lang="en-US" sz="2000" dirty="0">
                <a:latin typeface="Oswald" panose="00000500000000000000" pitchFamily="2" charset="0"/>
              </a:rPr>
              <a:t>What is a Unit Coordinator? What are Their Responsibilities? </a:t>
            </a:r>
          </a:p>
          <a:p>
            <a:pPr>
              <a:spcAft>
                <a:spcPts val="600"/>
              </a:spcAft>
            </a:pPr>
            <a:r>
              <a:rPr lang="en-US" sz="2000" dirty="0">
                <a:latin typeface="Oswald" panose="00000500000000000000" pitchFamily="2" charset="0"/>
              </a:rPr>
              <a:t>Summary of Forms</a:t>
            </a:r>
          </a:p>
          <a:p>
            <a:pPr>
              <a:spcAft>
                <a:spcPts val="600"/>
              </a:spcAft>
            </a:pPr>
            <a:r>
              <a:rPr lang="en-US" sz="2000" dirty="0">
                <a:latin typeface="Oswald" panose="00000500000000000000" pitchFamily="2" charset="0"/>
              </a:rPr>
              <a:t>2026 Important Dates</a:t>
            </a:r>
          </a:p>
          <a:p>
            <a:pPr>
              <a:spcAft>
                <a:spcPts val="600"/>
              </a:spcAft>
            </a:pPr>
            <a:r>
              <a:rPr lang="en-US" sz="2000" dirty="0">
                <a:latin typeface="Oswald" panose="00000500000000000000" pitchFamily="2" charset="0"/>
              </a:rPr>
              <a:t>2026 Goals</a:t>
            </a:r>
          </a:p>
        </p:txBody>
      </p:sp>
      <p:sp>
        <p:nvSpPr>
          <p:cNvPr id="7" name="TextBox 6">
            <a:extLst>
              <a:ext uri="{FF2B5EF4-FFF2-40B4-BE49-F238E27FC236}">
                <a16:creationId xmlns:a16="http://schemas.microsoft.com/office/drawing/2014/main" id="{7E129BA2-F967-134C-D06E-C0F2354E816B}"/>
              </a:ext>
            </a:extLst>
          </p:cNvPr>
          <p:cNvSpPr txBox="1"/>
          <p:nvPr/>
        </p:nvSpPr>
        <p:spPr>
          <a:xfrm>
            <a:off x="350980" y="385453"/>
            <a:ext cx="7333673" cy="646331"/>
          </a:xfrm>
          <a:prstGeom prst="rect">
            <a:avLst/>
          </a:prstGeom>
          <a:noFill/>
        </p:spPr>
        <p:txBody>
          <a:bodyPr wrap="square">
            <a:spAutoFit/>
          </a:bodyPr>
          <a:lstStyle/>
          <a:p>
            <a:r>
              <a:rPr lang="en-US" sz="3600" dirty="0">
                <a:solidFill>
                  <a:schemeClr val="bg1"/>
                </a:solidFill>
                <a:latin typeface="Oswald" panose="00000500000000000000" pitchFamily="2" charset="0"/>
              </a:rPr>
              <a:t>What Are We Going to Cover?</a:t>
            </a:r>
            <a:endParaRPr lang="en-US" sz="1400" dirty="0">
              <a:solidFill>
                <a:schemeClr val="bg1"/>
              </a:solidFill>
              <a:latin typeface="Oswald" panose="00000500000000000000" pitchFamily="2" charset="0"/>
            </a:endParaRPr>
          </a:p>
        </p:txBody>
      </p:sp>
    </p:spTree>
    <p:extLst>
      <p:ext uri="{BB962C8B-B14F-4D97-AF65-F5344CB8AC3E}">
        <p14:creationId xmlns:p14="http://schemas.microsoft.com/office/powerpoint/2010/main" val="3285931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A4605-4871-F7CB-4725-3A89B86CB57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A03EE23-4616-8362-AA79-83C389632CDD}"/>
              </a:ext>
            </a:extLst>
          </p:cNvPr>
          <p:cNvSpPr txBox="1"/>
          <p:nvPr/>
        </p:nvSpPr>
        <p:spPr>
          <a:xfrm>
            <a:off x="350980" y="385453"/>
            <a:ext cx="7333673" cy="646331"/>
          </a:xfrm>
          <a:prstGeom prst="rect">
            <a:avLst/>
          </a:prstGeom>
          <a:noFill/>
        </p:spPr>
        <p:txBody>
          <a:bodyPr wrap="square">
            <a:spAutoFit/>
          </a:bodyPr>
          <a:lstStyle/>
          <a:p>
            <a:r>
              <a:rPr lang="en-US" sz="3600" dirty="0">
                <a:solidFill>
                  <a:schemeClr val="bg1"/>
                </a:solidFill>
                <a:latin typeface="Oswald" panose="00000500000000000000" pitchFamily="2" charset="0"/>
              </a:rPr>
              <a:t>2026 SECC Contacts</a:t>
            </a:r>
            <a:endParaRPr lang="en-US" sz="1400" dirty="0">
              <a:solidFill>
                <a:schemeClr val="bg1"/>
              </a:solidFill>
              <a:latin typeface="Oswald" panose="00000500000000000000" pitchFamily="2" charset="0"/>
            </a:endParaRPr>
          </a:p>
        </p:txBody>
      </p:sp>
      <p:sp>
        <p:nvSpPr>
          <p:cNvPr id="5" name="Content Placeholder 2">
            <a:extLst>
              <a:ext uri="{FF2B5EF4-FFF2-40B4-BE49-F238E27FC236}">
                <a16:creationId xmlns:a16="http://schemas.microsoft.com/office/drawing/2014/main" id="{8525C850-41A5-09E6-78E3-1ED881F51C96}"/>
              </a:ext>
            </a:extLst>
          </p:cNvPr>
          <p:cNvSpPr txBox="1">
            <a:spLocks/>
          </p:cNvSpPr>
          <p:nvPr/>
        </p:nvSpPr>
        <p:spPr>
          <a:xfrm>
            <a:off x="1828800" y="1431637"/>
            <a:ext cx="7841672" cy="5197479"/>
          </a:xfrm>
          <a:prstGeom prst="rect">
            <a:avLst/>
          </a:prstGeom>
        </p:spPr>
        <p:txBody>
          <a:bodyPr vert="horz" lIns="91440" tIns="45720" rIns="91440" bIns="45720" rtlCol="0">
            <a:normAutofit fontScale="32500" lnSpcReduction="20000"/>
          </a:bodyPr>
          <a:lstStyle>
            <a:lvl1pPr marL="342900" indent="-342900" algn="l" defTabSz="457200" rtl="0" eaLnBrk="1" latinLnBrk="0" hangingPunct="1">
              <a:spcBef>
                <a:spcPct val="20000"/>
              </a:spcBef>
              <a:buFont typeface="Arial"/>
              <a:buChar char="•"/>
              <a:defRPr sz="2200" b="1" i="0" kern="1200" spc="300">
                <a:solidFill>
                  <a:srgbClr val="500000"/>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742950" indent="-285750" algn="l" defTabSz="457200" rtl="0" eaLnBrk="1" latinLnBrk="0" hangingPunct="1">
              <a:spcBef>
                <a:spcPct val="20000"/>
              </a:spcBef>
              <a:buFont typeface="Arial"/>
              <a:buChar char="–"/>
              <a:defRPr sz="24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457200" rtl="0" eaLnBrk="1" latinLnBrk="0" hangingPunct="1">
              <a:spcBef>
                <a:spcPct val="20000"/>
              </a:spcBef>
              <a:buFont typeface="Arial"/>
              <a:buChar char="•"/>
              <a:defRPr sz="20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457200" rtl="0" eaLnBrk="1" latinLnBrk="0" hangingPunct="1">
              <a:spcBef>
                <a:spcPct val="20000"/>
              </a:spcBef>
              <a:buFont typeface="Arial"/>
              <a:buChar char="–"/>
              <a:defRPr sz="18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457200" rtl="0" eaLnBrk="1" latinLnBrk="0" hangingPunct="1">
              <a:spcBef>
                <a:spcPct val="20000"/>
              </a:spcBef>
              <a:buFont typeface="Arial"/>
              <a:buChar char="»"/>
              <a:defRPr sz="18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buFont typeface="Arial"/>
              <a:buNone/>
            </a:pPr>
            <a:r>
              <a:rPr lang="en-US" sz="9600" dirty="0">
                <a:latin typeface="Oswald" panose="00000500000000000000" pitchFamily="2" charset="0"/>
              </a:rPr>
              <a:t>UNITED WAY OF TEXAS</a:t>
            </a:r>
          </a:p>
          <a:p>
            <a:pPr marL="0" indent="0" algn="ctr">
              <a:buFont typeface="Arial"/>
              <a:buNone/>
            </a:pPr>
            <a:r>
              <a:rPr lang="en-US" sz="8000" dirty="0">
                <a:latin typeface="Oswald" panose="00000500000000000000" pitchFamily="2" charset="0"/>
              </a:rPr>
              <a:t>GREG BENNETT</a:t>
            </a:r>
          </a:p>
          <a:p>
            <a:pPr marL="0" indent="0" algn="ctr">
              <a:buFont typeface="Arial"/>
              <a:buNone/>
            </a:pPr>
            <a:r>
              <a:rPr lang="en-US" sz="4800" dirty="0">
                <a:latin typeface="Oswald" panose="00000500000000000000" pitchFamily="2" charset="0"/>
              </a:rPr>
              <a:t>State Campaign Manager</a:t>
            </a:r>
          </a:p>
          <a:p>
            <a:pPr marL="0" indent="0" algn="ctr">
              <a:buFont typeface="Arial"/>
              <a:buNone/>
            </a:pPr>
            <a:r>
              <a:rPr lang="en-US" sz="4800" dirty="0">
                <a:latin typeface="Oswald" panose="00000500000000000000" pitchFamily="2" charset="0"/>
              </a:rPr>
              <a:t>106 E. 6</a:t>
            </a:r>
            <a:r>
              <a:rPr lang="en-US" sz="4800" baseline="30000" dirty="0">
                <a:latin typeface="Oswald" panose="00000500000000000000" pitchFamily="2" charset="0"/>
              </a:rPr>
              <a:t>th</a:t>
            </a:r>
            <a:r>
              <a:rPr lang="en-US" sz="4800" dirty="0">
                <a:latin typeface="Oswald" panose="00000500000000000000" pitchFamily="2" charset="0"/>
              </a:rPr>
              <a:t> St Se 900-116</a:t>
            </a:r>
          </a:p>
          <a:p>
            <a:pPr marL="0" indent="0" algn="ctr">
              <a:buFont typeface="Arial"/>
              <a:buNone/>
            </a:pPr>
            <a:r>
              <a:rPr lang="en-US" sz="4800" dirty="0">
                <a:latin typeface="Oswald" panose="00000500000000000000" pitchFamily="2" charset="0"/>
              </a:rPr>
              <a:t>Austin, TX  78701</a:t>
            </a:r>
          </a:p>
          <a:p>
            <a:pPr marL="0" indent="0" algn="ctr">
              <a:buFont typeface="Arial"/>
              <a:buNone/>
            </a:pPr>
            <a:r>
              <a:rPr lang="en-US" sz="4800" dirty="0">
                <a:latin typeface="Oswald" panose="00000500000000000000" pitchFamily="2" charset="0"/>
              </a:rPr>
              <a:t>512-694-2872  |   </a:t>
            </a:r>
            <a:r>
              <a:rPr lang="en-US" sz="4800" u="sng" dirty="0">
                <a:latin typeface="Oswald" panose="00000500000000000000" pitchFamily="2" charset="0"/>
                <a:hlinkClick r:id="rId2"/>
              </a:rPr>
              <a:t>greg.bennett@uwtexas.org</a:t>
            </a:r>
            <a:endParaRPr lang="en-US" sz="4800" dirty="0">
              <a:latin typeface="Oswald" panose="00000500000000000000" pitchFamily="2" charset="0"/>
            </a:endParaRPr>
          </a:p>
          <a:p>
            <a:pPr marL="0" indent="0" algn="ctr">
              <a:buFont typeface="Arial"/>
              <a:buNone/>
            </a:pPr>
            <a:endParaRPr lang="en-US" sz="3400" dirty="0">
              <a:latin typeface="Oswald" panose="00000500000000000000" pitchFamily="2" charset="0"/>
            </a:endParaRPr>
          </a:p>
          <a:p>
            <a:pPr marL="0" indent="0" algn="ctr">
              <a:buFont typeface="Arial"/>
              <a:buNone/>
            </a:pPr>
            <a:endParaRPr lang="en-US" sz="3400" dirty="0">
              <a:latin typeface="Oswald" panose="00000500000000000000" pitchFamily="2" charset="0"/>
            </a:endParaRPr>
          </a:p>
          <a:p>
            <a:pPr marL="0" indent="0" algn="ctr">
              <a:buFont typeface="Arial"/>
              <a:buNone/>
            </a:pPr>
            <a:endParaRPr lang="en-US" sz="7400" dirty="0">
              <a:latin typeface="Oswald" panose="00000500000000000000" pitchFamily="2" charset="0"/>
            </a:endParaRPr>
          </a:p>
          <a:p>
            <a:pPr marL="0" indent="0" algn="ctr">
              <a:buFont typeface="Arial"/>
              <a:buNone/>
            </a:pPr>
            <a:r>
              <a:rPr lang="en-US" sz="9600" dirty="0">
                <a:latin typeface="Oswald" panose="00000500000000000000" pitchFamily="2" charset="0"/>
              </a:rPr>
              <a:t>LOCAL EMPLOYEE CAMPAIGN LIAISON</a:t>
            </a:r>
          </a:p>
          <a:p>
            <a:pPr marL="0" indent="0" algn="ctr">
              <a:buFont typeface="Arial"/>
              <a:buNone/>
            </a:pPr>
            <a:r>
              <a:rPr lang="en-US" sz="8000" dirty="0">
                <a:latin typeface="Oswald" panose="00000500000000000000" pitchFamily="2" charset="0"/>
              </a:rPr>
              <a:t>KIM FOX  </a:t>
            </a:r>
            <a:br>
              <a:rPr lang="en-US" sz="9600" dirty="0">
                <a:latin typeface="Oswald" panose="00000500000000000000" pitchFamily="2" charset="0"/>
              </a:rPr>
            </a:br>
            <a:r>
              <a:rPr lang="en-US" sz="4800" dirty="0">
                <a:latin typeface="Oswald" panose="00000500000000000000" pitchFamily="2" charset="0"/>
              </a:rPr>
              <a:t>Manager</a:t>
            </a:r>
          </a:p>
          <a:p>
            <a:pPr marL="0" indent="0" algn="ctr">
              <a:buFont typeface="Arial"/>
              <a:buNone/>
            </a:pPr>
            <a:r>
              <a:rPr lang="en-US" sz="4800" dirty="0">
                <a:latin typeface="Oswald" panose="00000500000000000000" pitchFamily="2" charset="0"/>
              </a:rPr>
              <a:t>Office of Community Engagement</a:t>
            </a:r>
          </a:p>
          <a:p>
            <a:pPr marL="0" indent="0" algn="ctr">
              <a:buFont typeface="Arial"/>
              <a:buNone/>
            </a:pPr>
            <a:r>
              <a:rPr lang="en-US" sz="4800" dirty="0">
                <a:latin typeface="Oswald" panose="00000500000000000000" pitchFamily="2" charset="0"/>
              </a:rPr>
              <a:t>Administration Bldg., Room 318G	</a:t>
            </a:r>
          </a:p>
          <a:p>
            <a:pPr marL="0" indent="0" algn="ctr">
              <a:buFont typeface="Arial"/>
              <a:buNone/>
            </a:pPr>
            <a:r>
              <a:rPr lang="en-US" sz="4800" dirty="0">
                <a:latin typeface="Oswald" panose="00000500000000000000" pitchFamily="2" charset="0"/>
              </a:rPr>
              <a:t>1245 TAMU</a:t>
            </a:r>
          </a:p>
          <a:p>
            <a:pPr marL="0" indent="0" algn="ctr">
              <a:buFont typeface="Arial"/>
              <a:buNone/>
            </a:pPr>
            <a:r>
              <a:rPr lang="en-US" sz="4800" dirty="0">
                <a:latin typeface="Oswald" panose="00000500000000000000" pitchFamily="2" charset="0"/>
              </a:rPr>
              <a:t>College Station TX  77843</a:t>
            </a:r>
          </a:p>
          <a:p>
            <a:pPr marL="0" indent="0" algn="ctr">
              <a:buFont typeface="Arial"/>
              <a:buNone/>
            </a:pPr>
            <a:r>
              <a:rPr lang="en-US" sz="4800" dirty="0">
                <a:latin typeface="Oswald" panose="00000500000000000000" pitchFamily="2" charset="0"/>
              </a:rPr>
              <a:t>979.845.8008  |  </a:t>
            </a:r>
            <a:r>
              <a:rPr lang="en-US" sz="4800" dirty="0">
                <a:latin typeface="Oswald" panose="00000500000000000000" pitchFamily="2" charset="0"/>
                <a:hlinkClick r:id="rId3"/>
              </a:rPr>
              <a:t>kfox@tamu.edu</a:t>
            </a:r>
            <a:r>
              <a:rPr lang="en-US" sz="4800" dirty="0">
                <a:latin typeface="Oswald" panose="00000500000000000000" pitchFamily="2" charset="0"/>
              </a:rPr>
              <a:t> </a:t>
            </a:r>
          </a:p>
        </p:txBody>
      </p:sp>
    </p:spTree>
    <p:extLst>
      <p:ext uri="{BB962C8B-B14F-4D97-AF65-F5344CB8AC3E}">
        <p14:creationId xmlns:p14="http://schemas.microsoft.com/office/powerpoint/2010/main" val="1420557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5163" y="1507579"/>
            <a:ext cx="7841673" cy="4647321"/>
          </a:xfrm>
        </p:spPr>
        <p:txBody>
          <a:bodyPr>
            <a:normAutofit lnSpcReduction="10000"/>
          </a:bodyPr>
          <a:lstStyle/>
          <a:p>
            <a:pPr algn="ctr"/>
            <a:r>
              <a:rPr lang="en-US" sz="4800" dirty="0">
                <a:latin typeface="Oswald" panose="00000500000000000000" pitchFamily="2" charset="0"/>
              </a:rPr>
              <a:t>SYSTEM CAMPAIGN</a:t>
            </a:r>
          </a:p>
          <a:p>
            <a:pPr>
              <a:spcBef>
                <a:spcPts val="0"/>
              </a:spcBef>
              <a:spcAft>
                <a:spcPts val="500"/>
              </a:spcAft>
              <a:tabLst>
                <a:tab pos="3371850" algn="l"/>
                <a:tab pos="3086100" algn="l"/>
                <a:tab pos="3371850" algn="l"/>
              </a:tabLst>
            </a:pPr>
            <a:endParaRPr lang="en-US" sz="1600" b="1" cap="all" dirty="0">
              <a:latin typeface="Oswald" panose="00000500000000000000" pitchFamily="2" charset="0"/>
              <a:ea typeface="Times New Roman" panose="02020603050405020304" pitchFamily="18" charset="0"/>
            </a:endParaRPr>
          </a:p>
          <a:p>
            <a:pPr>
              <a:spcBef>
                <a:spcPts val="0"/>
              </a:spcBef>
              <a:spcAft>
                <a:spcPts val="500"/>
              </a:spcAft>
              <a:tabLst>
                <a:tab pos="3371850" algn="l"/>
                <a:tab pos="3086100" algn="l"/>
                <a:tab pos="3371850" algn="l"/>
              </a:tabLst>
            </a:pPr>
            <a:endParaRPr lang="en-US" sz="1600" b="1" cap="all" dirty="0">
              <a:latin typeface="Oswald" panose="00000500000000000000" pitchFamily="2" charset="0"/>
              <a:ea typeface="Times New Roman" panose="02020603050405020304" pitchFamily="18" charset="0"/>
            </a:endParaRPr>
          </a:p>
          <a:p>
            <a:r>
              <a:rPr lang="en-US" sz="2800" b="1" cap="all" dirty="0">
                <a:latin typeface="Oswald" panose="00000500000000000000" pitchFamily="2" charset="0"/>
              </a:rPr>
              <a:t>Mandy stark</a:t>
            </a:r>
          </a:p>
          <a:p>
            <a:r>
              <a:rPr lang="en-US" sz="2800" dirty="0">
                <a:latin typeface="Oswald" panose="00000500000000000000" pitchFamily="2" charset="0"/>
              </a:rPr>
              <a:t>A&amp;M System Campaign Chair		</a:t>
            </a:r>
          </a:p>
          <a:p>
            <a:r>
              <a:rPr lang="en-US" sz="2800" dirty="0">
                <a:latin typeface="Oswald" panose="00000500000000000000" pitchFamily="2" charset="0"/>
              </a:rPr>
              <a:t>A&amp;M System Offices Staff Council Representative			</a:t>
            </a:r>
          </a:p>
          <a:p>
            <a:r>
              <a:rPr lang="en-US" sz="2800" dirty="0">
                <a:latin typeface="Oswald" panose="00000500000000000000" pitchFamily="2" charset="0"/>
              </a:rPr>
              <a:t>301 Tarrow Street			</a:t>
            </a:r>
          </a:p>
          <a:p>
            <a:r>
              <a:rPr lang="en-US" sz="2800" dirty="0">
                <a:latin typeface="Oswald" panose="00000500000000000000" pitchFamily="2" charset="0"/>
              </a:rPr>
              <a:t>College Station, TX 77840		</a:t>
            </a:r>
          </a:p>
          <a:p>
            <a:r>
              <a:rPr lang="en-US" sz="2000" dirty="0">
                <a:latin typeface="Oswald" panose="00000500000000000000" pitchFamily="2" charset="0"/>
              </a:rPr>
              <a:t>979-458-7120  | </a:t>
            </a:r>
            <a:r>
              <a:rPr lang="en-US" sz="2000" u="sng" dirty="0">
                <a:latin typeface="Oswald" panose="00000500000000000000" pitchFamily="2" charset="0"/>
                <a:hlinkClick r:id="rId3"/>
              </a:rPr>
              <a:t>mstark@tamus.edu</a:t>
            </a:r>
            <a:r>
              <a:rPr lang="en-US" sz="2000" dirty="0">
                <a:latin typeface="Oswald" panose="00000500000000000000" pitchFamily="2" charset="0"/>
              </a:rPr>
              <a:t>     </a:t>
            </a:r>
          </a:p>
          <a:p>
            <a:r>
              <a:rPr lang="en-US" sz="2000" dirty="0">
                <a:latin typeface="Oswald" panose="00000500000000000000" pitchFamily="2" charset="0"/>
              </a:rPr>
              <a:t>						</a:t>
            </a:r>
          </a:p>
          <a:p>
            <a:pPr>
              <a:spcBef>
                <a:spcPts val="0"/>
              </a:spcBef>
              <a:spcAft>
                <a:spcPts val="500"/>
              </a:spcAft>
              <a:tabLst>
                <a:tab pos="3371850" algn="l"/>
                <a:tab pos="3086100" algn="l"/>
                <a:tab pos="3371850" algn="l"/>
              </a:tabLst>
            </a:pPr>
            <a:endParaRPr lang="en-US" u="sng" dirty="0">
              <a:latin typeface="Oswald" panose="00000500000000000000" pitchFamily="2" charset="0"/>
            </a:endParaRPr>
          </a:p>
        </p:txBody>
      </p:sp>
      <p:sp>
        <p:nvSpPr>
          <p:cNvPr id="5" name="Slide Number Placeholder 4"/>
          <p:cNvSpPr>
            <a:spLocks noGrp="1"/>
          </p:cNvSpPr>
          <p:nvPr>
            <p:ph type="sldNum" sz="quarter" idx="12"/>
          </p:nvPr>
        </p:nvSpPr>
        <p:spPr/>
        <p:txBody>
          <a:bodyPr/>
          <a:lstStyle/>
          <a:p>
            <a:fld id="{F22A06C4-9F5E-4CFC-91BD-292B7DF27EE5}" type="slidenum">
              <a:rPr lang="en-US" smtClean="0"/>
              <a:t>4</a:t>
            </a:fld>
            <a:endParaRPr lang="en-US"/>
          </a:p>
        </p:txBody>
      </p:sp>
      <p:sp>
        <p:nvSpPr>
          <p:cNvPr id="4" name="TextBox 3">
            <a:extLst>
              <a:ext uri="{FF2B5EF4-FFF2-40B4-BE49-F238E27FC236}">
                <a16:creationId xmlns:a16="http://schemas.microsoft.com/office/drawing/2014/main" id="{8D1E82B8-2BA3-20DE-0E0C-D65BE37874CA}"/>
              </a:ext>
            </a:extLst>
          </p:cNvPr>
          <p:cNvSpPr txBox="1"/>
          <p:nvPr/>
        </p:nvSpPr>
        <p:spPr>
          <a:xfrm>
            <a:off x="480291" y="376334"/>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2026 SECC Contact Information</a:t>
            </a:r>
          </a:p>
        </p:txBody>
      </p:sp>
    </p:spTree>
    <p:extLst>
      <p:ext uri="{BB962C8B-B14F-4D97-AF65-F5344CB8AC3E}">
        <p14:creationId xmlns:p14="http://schemas.microsoft.com/office/powerpoint/2010/main" val="3634049760"/>
      </p:ext>
    </p:extLst>
  </p:cSld>
  <p:clrMapOvr>
    <a:masterClrMapping/>
  </p:clrMapOvr>
  <mc:AlternateContent xmlns:mc="http://schemas.openxmlformats.org/markup-compatibility/2006" xmlns:p14="http://schemas.microsoft.com/office/powerpoint/2010/main">
    <mc:Choice Requires="p14">
      <p:transition spd="slow" p14:dur="2000" advTm="19096"/>
    </mc:Choice>
    <mc:Fallback xmlns="">
      <p:transition spd="slow" advTm="1909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3235" y="1526213"/>
            <a:ext cx="9125527" cy="4952996"/>
          </a:xfrm>
        </p:spPr>
        <p:txBody>
          <a:bodyPr>
            <a:normAutofit/>
          </a:bodyPr>
          <a:lstStyle/>
          <a:p>
            <a:pPr algn="ctr"/>
            <a:r>
              <a:rPr lang="en-US" sz="4800" dirty="0">
                <a:latin typeface="Oswald" panose="00000500000000000000" pitchFamily="2" charset="0"/>
              </a:rPr>
              <a:t>CAMPUS CAMPAIGN</a:t>
            </a:r>
          </a:p>
          <a:p>
            <a:endParaRPr lang="en-US" u="sng" dirty="0">
              <a:latin typeface="Oswald" panose="00000500000000000000" pitchFamily="2" charset="0"/>
            </a:endParaRPr>
          </a:p>
          <a:p>
            <a:r>
              <a:rPr lang="en-US" sz="1600" b="1" cap="all" dirty="0">
                <a:latin typeface="Oswald" panose="00000500000000000000" pitchFamily="2" charset="0"/>
                <a:ea typeface="Times New Roman" panose="02020603050405020304" pitchFamily="18" charset="0"/>
              </a:rPr>
              <a:t> </a:t>
            </a:r>
            <a:r>
              <a:rPr lang="en-US" b="1" cap="all" dirty="0">
                <a:latin typeface="Oswald" panose="00000500000000000000" pitchFamily="2" charset="0"/>
              </a:rPr>
              <a:t>peter </a:t>
            </a:r>
            <a:r>
              <a:rPr lang="en-US" b="1" cap="all" dirty="0" err="1">
                <a:latin typeface="Oswald" panose="00000500000000000000" pitchFamily="2" charset="0"/>
              </a:rPr>
              <a:t>lange</a:t>
            </a:r>
            <a:r>
              <a:rPr lang="en-US" b="1" cap="all" dirty="0">
                <a:latin typeface="Oswald" panose="00000500000000000000" pitchFamily="2" charset="0"/>
              </a:rPr>
              <a:t>						</a:t>
            </a:r>
            <a:r>
              <a:rPr lang="en-US" b="1" cap="all" dirty="0" err="1">
                <a:latin typeface="Oswald" panose="00000500000000000000" pitchFamily="2" charset="0"/>
              </a:rPr>
              <a:t>monica</a:t>
            </a:r>
            <a:r>
              <a:rPr lang="en-US" b="1" cap="all" dirty="0">
                <a:latin typeface="Oswald" panose="00000500000000000000" pitchFamily="2" charset="0"/>
              </a:rPr>
              <a:t> Martinez</a:t>
            </a:r>
          </a:p>
          <a:p>
            <a:r>
              <a:rPr lang="en-US" sz="2000" dirty="0">
                <a:latin typeface="Oswald" panose="00000500000000000000" pitchFamily="2" charset="0"/>
              </a:rPr>
              <a:t>A&amp;M Campus Campaign Chair				A&amp;M Campus Campaign Manager</a:t>
            </a:r>
          </a:p>
          <a:p>
            <a:r>
              <a:rPr lang="en-US" sz="2000" dirty="0">
                <a:latin typeface="Oswald" panose="00000500000000000000" pitchFamily="2" charset="0"/>
              </a:rPr>
              <a:t>Operations								Operations</a:t>
            </a:r>
          </a:p>
          <a:p>
            <a:r>
              <a:rPr lang="en-US" sz="2000" dirty="0">
                <a:latin typeface="Oswald" panose="00000500000000000000" pitchFamily="2" charset="0"/>
              </a:rPr>
              <a:t>400 Bizzell, 2302 TAMU						400 Bizzell, 2302 TAMU</a:t>
            </a:r>
          </a:p>
          <a:p>
            <a:r>
              <a:rPr lang="en-US" sz="2000" dirty="0">
                <a:latin typeface="Oswald" panose="00000500000000000000" pitchFamily="2" charset="0"/>
              </a:rPr>
              <a:t>College Station, TX 77843					College Station, TX 77843</a:t>
            </a:r>
          </a:p>
          <a:p>
            <a:r>
              <a:rPr lang="en-US" sz="2000" dirty="0">
                <a:latin typeface="Oswald" panose="00000500000000000000" pitchFamily="2" charset="0"/>
              </a:rPr>
              <a:t>979-458-0287 | </a:t>
            </a:r>
            <a:r>
              <a:rPr lang="en-US" sz="2000" dirty="0">
                <a:latin typeface="Oswald" panose="00000500000000000000" pitchFamily="2" charset="0"/>
                <a:hlinkClick r:id="rId3"/>
              </a:rPr>
              <a:t>plange@tamu.edu</a:t>
            </a:r>
            <a:r>
              <a:rPr lang="en-US" sz="2000" dirty="0">
                <a:latin typeface="Oswald" panose="00000500000000000000" pitchFamily="2" charset="0"/>
              </a:rPr>
              <a:t> 			979-845-4680 | </a:t>
            </a:r>
            <a:r>
              <a:rPr lang="en-US" sz="2000" u="sng" dirty="0">
                <a:latin typeface="Oswald" panose="00000500000000000000" pitchFamily="2" charset="0"/>
                <a:hlinkClick r:id="rId4"/>
              </a:rPr>
              <a:t>mmartinez@tamu.edu</a:t>
            </a:r>
            <a:r>
              <a:rPr lang="en-US" sz="2000" dirty="0">
                <a:latin typeface="Oswald" panose="00000500000000000000" pitchFamily="2" charset="0"/>
              </a:rPr>
              <a:t> </a:t>
            </a:r>
          </a:p>
          <a:p>
            <a:r>
              <a:rPr lang="en-US" b="1" cap="all" dirty="0">
                <a:latin typeface="Oswald" panose="00000500000000000000" pitchFamily="2" charset="0"/>
              </a:rPr>
              <a:t> </a:t>
            </a:r>
          </a:p>
          <a:p>
            <a:pPr>
              <a:spcBef>
                <a:spcPts val="0"/>
              </a:spcBef>
              <a:spcAft>
                <a:spcPts val="500"/>
              </a:spcAft>
              <a:tabLst>
                <a:tab pos="3371850" algn="l"/>
              </a:tabLst>
            </a:pPr>
            <a:endParaRPr lang="en-US" sz="1600" b="1" cap="all" dirty="0">
              <a:latin typeface="Oswald" panose="00000500000000000000" pitchFamily="2" charset="0"/>
              <a:ea typeface="Times New Roman" panose="02020603050405020304" pitchFamily="18" charset="0"/>
            </a:endParaRPr>
          </a:p>
          <a:p>
            <a:endParaRPr lang="en-US" u="sng" dirty="0">
              <a:latin typeface="Oswald" panose="00000500000000000000" pitchFamily="2" charset="0"/>
            </a:endParaRPr>
          </a:p>
        </p:txBody>
      </p:sp>
      <p:sp>
        <p:nvSpPr>
          <p:cNvPr id="5" name="Slide Number Placeholder 4"/>
          <p:cNvSpPr>
            <a:spLocks noGrp="1"/>
          </p:cNvSpPr>
          <p:nvPr>
            <p:ph type="sldNum" sz="quarter" idx="12"/>
          </p:nvPr>
        </p:nvSpPr>
        <p:spPr/>
        <p:txBody>
          <a:bodyPr/>
          <a:lstStyle/>
          <a:p>
            <a:fld id="{F22A06C4-9F5E-4CFC-91BD-292B7DF27EE5}" type="slidenum">
              <a:rPr lang="en-US" smtClean="0"/>
              <a:t>5</a:t>
            </a:fld>
            <a:endParaRPr lang="en-US"/>
          </a:p>
        </p:txBody>
      </p:sp>
      <p:sp>
        <p:nvSpPr>
          <p:cNvPr id="4" name="TextBox 3">
            <a:extLst>
              <a:ext uri="{FF2B5EF4-FFF2-40B4-BE49-F238E27FC236}">
                <a16:creationId xmlns:a16="http://schemas.microsoft.com/office/drawing/2014/main" id="{99FE258B-39D8-D434-8953-7960E9E46BA3}"/>
              </a:ext>
            </a:extLst>
          </p:cNvPr>
          <p:cNvSpPr txBox="1"/>
          <p:nvPr/>
        </p:nvSpPr>
        <p:spPr>
          <a:xfrm>
            <a:off x="461818" y="378791"/>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2026 SECC Contact Information</a:t>
            </a:r>
          </a:p>
        </p:txBody>
      </p:sp>
    </p:spTree>
    <p:extLst>
      <p:ext uri="{BB962C8B-B14F-4D97-AF65-F5344CB8AC3E}">
        <p14:creationId xmlns:p14="http://schemas.microsoft.com/office/powerpoint/2010/main" val="659542162"/>
      </p:ext>
    </p:extLst>
  </p:cSld>
  <p:clrMapOvr>
    <a:masterClrMapping/>
  </p:clrMapOvr>
  <mc:AlternateContent xmlns:mc="http://schemas.openxmlformats.org/markup-compatibility/2006" xmlns:p14="http://schemas.microsoft.com/office/powerpoint/2010/main">
    <mc:Choice Requires="p14">
      <p:transition spd="slow" p14:dur="2000" advTm="23116"/>
    </mc:Choice>
    <mc:Fallback xmlns="">
      <p:transition spd="slow" advTm="2311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6382" y="1350533"/>
            <a:ext cx="8899236" cy="5370945"/>
          </a:xfrm>
        </p:spPr>
        <p:txBody>
          <a:bodyPr>
            <a:normAutofit/>
          </a:bodyPr>
          <a:lstStyle/>
          <a:p>
            <a:pPr algn="ctr"/>
            <a:endParaRPr lang="en-US" sz="2400" b="1" dirty="0">
              <a:latin typeface="Oswald" panose="00000500000000000000" pitchFamily="2" charset="0"/>
            </a:endParaRPr>
          </a:p>
          <a:p>
            <a:pPr algn="ctr"/>
            <a:r>
              <a:rPr lang="en-US" sz="2400" b="1" dirty="0">
                <a:latin typeface="Oswald" panose="00000500000000000000" pitchFamily="2" charset="0"/>
              </a:rPr>
              <a:t>STATE OF TEXAS SECC WEBSITE</a:t>
            </a:r>
            <a:endParaRPr lang="en-US" sz="2400" dirty="0">
              <a:latin typeface="Oswald" panose="00000500000000000000" pitchFamily="2" charset="0"/>
            </a:endParaRPr>
          </a:p>
          <a:p>
            <a:pPr algn="ctr"/>
            <a:r>
              <a:rPr lang="en-US" sz="2400" u="sng" dirty="0">
                <a:latin typeface="Oswald" panose="00000500000000000000" pitchFamily="2" charset="0"/>
              </a:rPr>
              <a:t>www.secctexas.org</a:t>
            </a:r>
            <a:endParaRPr lang="en-US" sz="2400" dirty="0">
              <a:latin typeface="Oswald" panose="00000500000000000000" pitchFamily="2" charset="0"/>
            </a:endParaRPr>
          </a:p>
          <a:p>
            <a:pPr algn="ctr"/>
            <a:endParaRPr lang="en-US" sz="2400" dirty="0">
              <a:latin typeface="Oswald" panose="00000500000000000000" pitchFamily="2" charset="0"/>
            </a:endParaRPr>
          </a:p>
          <a:p>
            <a:pPr algn="ctr"/>
            <a:r>
              <a:rPr lang="en-US" sz="2400" b="1" dirty="0">
                <a:latin typeface="Oswald" panose="00000500000000000000" pitchFamily="2" charset="0"/>
              </a:rPr>
              <a:t>   </a:t>
            </a:r>
            <a:endParaRPr lang="en-US" sz="2400" dirty="0">
              <a:latin typeface="Oswald" panose="00000500000000000000" pitchFamily="2" charset="0"/>
            </a:endParaRPr>
          </a:p>
          <a:p>
            <a:pPr algn="ctr"/>
            <a:r>
              <a:rPr lang="en-US" sz="2400" b="1" dirty="0">
                <a:latin typeface="Oswald" panose="00000500000000000000" pitchFamily="2" charset="0"/>
              </a:rPr>
              <a:t>TAMU &amp; A&amp;M SYSTEM SECC WEBSITE</a:t>
            </a:r>
            <a:endParaRPr lang="en-US" sz="2400" dirty="0">
              <a:latin typeface="Oswald" panose="00000500000000000000" pitchFamily="2" charset="0"/>
            </a:endParaRPr>
          </a:p>
          <a:p>
            <a:pPr algn="ctr"/>
            <a:r>
              <a:rPr lang="en-US" sz="2400" u="sng" dirty="0">
                <a:latin typeface="Oswald" panose="00000500000000000000" pitchFamily="2" charset="0"/>
              </a:rPr>
              <a:t>www.tamus.edu/secc</a:t>
            </a:r>
            <a:endParaRPr lang="en-US" sz="2400" dirty="0">
              <a:latin typeface="Oswald" panose="00000500000000000000" pitchFamily="2" charset="0"/>
            </a:endParaRPr>
          </a:p>
          <a:p>
            <a:pPr algn="ctr"/>
            <a:r>
              <a:rPr lang="en-US" sz="2400" dirty="0">
                <a:latin typeface="Oswald" panose="00000500000000000000" pitchFamily="2" charset="0"/>
              </a:rPr>
              <a:t> </a:t>
            </a:r>
          </a:p>
          <a:p>
            <a:pPr algn="ctr"/>
            <a:r>
              <a:rPr lang="en-US" sz="2400" dirty="0">
                <a:latin typeface="Oswald" panose="00000500000000000000" pitchFamily="2" charset="0"/>
              </a:rPr>
              <a:t>  </a:t>
            </a:r>
          </a:p>
          <a:p>
            <a:pPr algn="ctr"/>
            <a:r>
              <a:rPr lang="en-US" sz="2400" b="1" dirty="0">
                <a:latin typeface="Oswald" panose="00000500000000000000" pitchFamily="2" charset="0"/>
              </a:rPr>
              <a:t>TAMU &amp; A&amp;M SYSTEM SECC FACEBOOK PAGE	</a:t>
            </a:r>
            <a:endParaRPr lang="en-US" sz="2400" dirty="0">
              <a:latin typeface="Oswald" panose="00000500000000000000" pitchFamily="2" charset="0"/>
            </a:endParaRPr>
          </a:p>
          <a:p>
            <a:pPr algn="ctr"/>
            <a:r>
              <a:rPr lang="en-US" sz="2400" u="sng" dirty="0">
                <a:latin typeface="Oswald" panose="00000500000000000000" pitchFamily="2" charset="0"/>
              </a:rPr>
              <a:t>www.facebook.com/TAMUSECC</a:t>
            </a:r>
            <a:endParaRPr lang="en-US" sz="2400" dirty="0">
              <a:latin typeface="Oswald" panose="00000500000000000000" pitchFamily="2" charset="0"/>
            </a:endParaRPr>
          </a:p>
          <a:p>
            <a:endParaRPr lang="en-US" sz="24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6</a:t>
            </a:fld>
            <a:endParaRPr lang="en-US"/>
          </a:p>
        </p:txBody>
      </p:sp>
      <p:sp>
        <p:nvSpPr>
          <p:cNvPr id="5" name="TextBox 4">
            <a:extLst>
              <a:ext uri="{FF2B5EF4-FFF2-40B4-BE49-F238E27FC236}">
                <a16:creationId xmlns:a16="http://schemas.microsoft.com/office/drawing/2014/main" id="{1AE03913-BB81-7D49-EDB0-723B06C1D912}"/>
              </a:ext>
            </a:extLst>
          </p:cNvPr>
          <p:cNvSpPr txBox="1"/>
          <p:nvPr/>
        </p:nvSpPr>
        <p:spPr>
          <a:xfrm>
            <a:off x="461818" y="443445"/>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2026 SECC Websites</a:t>
            </a:r>
          </a:p>
        </p:txBody>
      </p:sp>
    </p:spTree>
    <p:extLst>
      <p:ext uri="{BB962C8B-B14F-4D97-AF65-F5344CB8AC3E}">
        <p14:creationId xmlns:p14="http://schemas.microsoft.com/office/powerpoint/2010/main" val="2522947655"/>
      </p:ext>
    </p:extLst>
  </p:cSld>
  <p:clrMapOvr>
    <a:masterClrMapping/>
  </p:clrMapOvr>
  <mc:AlternateContent xmlns:mc="http://schemas.openxmlformats.org/markup-compatibility/2006" xmlns:p14="http://schemas.microsoft.com/office/powerpoint/2010/main">
    <mc:Choice Requires="p14">
      <p:transition spd="slow" p14:dur="2000" advTm="77959"/>
    </mc:Choice>
    <mc:Fallback xmlns="">
      <p:transition spd="slow" advTm="7795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891" y="1740484"/>
            <a:ext cx="11000509" cy="4161551"/>
          </a:xfrm>
        </p:spPr>
        <p:txBody>
          <a:bodyPr>
            <a:noAutofit/>
          </a:bodyPr>
          <a:lstStyle/>
          <a:p>
            <a:r>
              <a:rPr lang="en-US" sz="2400" dirty="0">
                <a:latin typeface="Oswald" panose="00000500000000000000" pitchFamily="2" charset="0"/>
                <a:cs typeface="Arial" panose="020B0604020202020204" pitchFamily="34" charset="0"/>
              </a:rPr>
              <a:t>For 30+ years, state, higher education and retired employees have contributed through the SECC to provide support to food banks, homeless or domestic violence shelters, job training programs targeting veterans, and other community programs to help keep Texans healthy, safe, and strong. </a:t>
            </a:r>
          </a:p>
          <a:p>
            <a:pPr algn="ctr"/>
            <a:endParaRPr lang="en-US" sz="2400" b="1" i="1" dirty="0">
              <a:latin typeface="Oswald" panose="00000500000000000000" pitchFamily="2" charset="0"/>
              <a:cs typeface="Arial" panose="020B0604020202020204" pitchFamily="34" charset="0"/>
            </a:endParaRPr>
          </a:p>
          <a:p>
            <a:pPr marL="285750" indent="-285750">
              <a:buFont typeface="Arial" panose="020B0604020202020204" pitchFamily="34" charset="0"/>
              <a:buChar char="•"/>
            </a:pPr>
            <a:r>
              <a:rPr lang="en-US" sz="2400" dirty="0">
                <a:latin typeface="Oswald" panose="00000500000000000000" pitchFamily="2" charset="0"/>
                <a:cs typeface="Arial" panose="020B0604020202020204" pitchFamily="34" charset="0"/>
              </a:rPr>
              <a:t>Created by Legislation in 1993  </a:t>
            </a:r>
          </a:p>
          <a:p>
            <a:pPr marL="285750" indent="-285750">
              <a:buFont typeface="Arial" panose="020B0604020202020204" pitchFamily="34" charset="0"/>
              <a:buChar char="•"/>
            </a:pPr>
            <a:r>
              <a:rPr lang="en-US" sz="2400" dirty="0">
                <a:latin typeface="Oswald" panose="00000500000000000000" pitchFamily="2" charset="0"/>
                <a:cs typeface="Arial" panose="020B0604020202020204" pitchFamily="34" charset="0"/>
              </a:rPr>
              <a:t>First campaign conducted in 1994</a:t>
            </a:r>
          </a:p>
          <a:p>
            <a:pPr marL="285750" indent="-285750">
              <a:buFont typeface="Arial" panose="020B0604020202020204" pitchFamily="34" charset="0"/>
              <a:buChar char="•"/>
            </a:pPr>
            <a:r>
              <a:rPr lang="en-US" sz="2400" dirty="0">
                <a:latin typeface="Oswald" panose="00000500000000000000" pitchFamily="2" charset="0"/>
                <a:cs typeface="Arial" panose="020B0604020202020204" pitchFamily="34" charset="0"/>
              </a:rPr>
              <a:t>Offered Texas state employees greater giving options with hundreds of charitable choices</a:t>
            </a:r>
          </a:p>
          <a:p>
            <a:endParaRPr lang="en-US" sz="2400" dirty="0">
              <a:latin typeface="Oswald" panose="00000500000000000000" pitchFamily="2" charset="0"/>
              <a:cs typeface="Arial" panose="020B0604020202020204" pitchFamily="34" charset="0"/>
            </a:endParaRPr>
          </a:p>
          <a:p>
            <a:r>
              <a:rPr lang="en-US" sz="2400" dirty="0">
                <a:latin typeface="Oswald" panose="00000500000000000000" pitchFamily="2" charset="0"/>
                <a:cs typeface="Arial" panose="020B0604020202020204" pitchFamily="34" charset="0"/>
              </a:rPr>
              <a:t>The </a:t>
            </a:r>
            <a:r>
              <a:rPr lang="en-US" sz="2400" u="sng" dirty="0">
                <a:latin typeface="Oswald" panose="00000500000000000000" pitchFamily="2" charset="0"/>
                <a:cs typeface="Arial" panose="020B0604020202020204" pitchFamily="34" charset="0"/>
              </a:rPr>
              <a:t>only</a:t>
            </a:r>
            <a:r>
              <a:rPr lang="en-US" sz="2400" dirty="0">
                <a:latin typeface="Oswald" panose="00000500000000000000" pitchFamily="2" charset="0"/>
                <a:cs typeface="Arial" panose="020B0604020202020204" pitchFamily="34" charset="0"/>
              </a:rPr>
              <a:t> workplace charitable campaign  in which state employees can make a voluntary, tax-deductible contribution to charities through payroll deduction, cash, or check</a:t>
            </a:r>
          </a:p>
        </p:txBody>
      </p:sp>
      <p:sp>
        <p:nvSpPr>
          <p:cNvPr id="4" name="Slide Number Placeholder 3"/>
          <p:cNvSpPr>
            <a:spLocks noGrp="1"/>
          </p:cNvSpPr>
          <p:nvPr>
            <p:ph type="sldNum" sz="quarter" idx="12"/>
          </p:nvPr>
        </p:nvSpPr>
        <p:spPr/>
        <p:txBody>
          <a:bodyPr/>
          <a:lstStyle/>
          <a:p>
            <a:fld id="{F22A06C4-9F5E-4CFC-91BD-292B7DF27EE5}" type="slidenum">
              <a:rPr lang="en-US" smtClean="0"/>
              <a:t>7</a:t>
            </a:fld>
            <a:endParaRPr lang="en-US"/>
          </a:p>
        </p:txBody>
      </p:sp>
      <p:sp>
        <p:nvSpPr>
          <p:cNvPr id="5" name="TextBox 4">
            <a:extLst>
              <a:ext uri="{FF2B5EF4-FFF2-40B4-BE49-F238E27FC236}">
                <a16:creationId xmlns:a16="http://schemas.microsoft.com/office/drawing/2014/main" id="{5B61AFA2-E5BD-FACB-04BE-16A57D221FF8}"/>
              </a:ext>
            </a:extLst>
          </p:cNvPr>
          <p:cNvSpPr txBox="1"/>
          <p:nvPr/>
        </p:nvSpPr>
        <p:spPr>
          <a:xfrm>
            <a:off x="665019" y="388027"/>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What is the SECC?</a:t>
            </a:r>
          </a:p>
        </p:txBody>
      </p:sp>
    </p:spTree>
    <p:extLst>
      <p:ext uri="{BB962C8B-B14F-4D97-AF65-F5344CB8AC3E}">
        <p14:creationId xmlns:p14="http://schemas.microsoft.com/office/powerpoint/2010/main" val="853316895"/>
      </p:ext>
    </p:extLst>
  </p:cSld>
  <p:clrMapOvr>
    <a:masterClrMapping/>
  </p:clrMapOvr>
  <mc:AlternateContent xmlns:mc="http://schemas.openxmlformats.org/markup-compatibility/2006" xmlns:p14="http://schemas.microsoft.com/office/powerpoint/2010/main">
    <mc:Choice Requires="p14">
      <p:transition spd="slow" p14:dur="2000" advTm="131249"/>
    </mc:Choice>
    <mc:Fallback xmlns="">
      <p:transition spd="slow" advTm="13124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979" y="1570182"/>
            <a:ext cx="6095999" cy="4682836"/>
          </a:xfrm>
        </p:spPr>
        <p:txBody>
          <a:bodyPr>
            <a:normAutofit fontScale="77500" lnSpcReduction="20000"/>
          </a:bodyPr>
          <a:lstStyle/>
          <a:p>
            <a:r>
              <a:rPr lang="en-US" b="1" dirty="0">
                <a:latin typeface="Oswald" panose="00000500000000000000" pitchFamily="2" charset="0"/>
                <a:cs typeface="Arial" panose="020B0604020202020204" pitchFamily="34" charset="0"/>
              </a:rPr>
              <a:t>Governing and Administrative Structure:</a:t>
            </a:r>
          </a:p>
          <a:p>
            <a:r>
              <a:rPr lang="en-US" dirty="0">
                <a:latin typeface="Oswald" panose="00000500000000000000" pitchFamily="2" charset="0"/>
                <a:cs typeface="Arial" panose="020B0604020202020204" pitchFamily="34" charset="0"/>
              </a:rPr>
              <a:t>State Policy Committee</a:t>
            </a:r>
          </a:p>
          <a:p>
            <a:r>
              <a:rPr lang="en-US" dirty="0">
                <a:latin typeface="Oswald" panose="00000500000000000000" pitchFamily="2" charset="0"/>
                <a:cs typeface="Arial" panose="020B0604020202020204" pitchFamily="34" charset="0"/>
              </a:rPr>
              <a:t>State Employee Committee</a:t>
            </a:r>
          </a:p>
          <a:p>
            <a:pPr lvl="1"/>
            <a:r>
              <a:rPr lang="en-US" dirty="0">
                <a:latin typeface="Oswald" panose="00000500000000000000" pitchFamily="2" charset="0"/>
                <a:cs typeface="Arial" panose="020B0604020202020204" pitchFamily="34" charset="0"/>
              </a:rPr>
              <a:t>State Campaign manager</a:t>
            </a:r>
          </a:p>
          <a:p>
            <a:r>
              <a:rPr lang="en-US" dirty="0">
                <a:latin typeface="Oswald" panose="00000500000000000000" pitchFamily="2" charset="0"/>
                <a:cs typeface="Arial" panose="020B0604020202020204" pitchFamily="34" charset="0"/>
              </a:rPr>
              <a:t>Local Employee Committee</a:t>
            </a:r>
          </a:p>
          <a:p>
            <a:pPr lvl="1"/>
            <a:r>
              <a:rPr lang="en-US" dirty="0">
                <a:latin typeface="Oswald" panose="00000500000000000000" pitchFamily="2" charset="0"/>
                <a:cs typeface="Arial" panose="020B0604020202020204" pitchFamily="34" charset="0"/>
              </a:rPr>
              <a:t>Local Campaign Manager – </a:t>
            </a:r>
            <a:r>
              <a:rPr lang="en-US" b="1" i="1" dirty="0">
                <a:latin typeface="Oswald" panose="00000500000000000000" pitchFamily="2" charset="0"/>
                <a:cs typeface="Arial" panose="020B0604020202020204" pitchFamily="34" charset="0"/>
              </a:rPr>
              <a:t>United Way of Texas</a:t>
            </a:r>
          </a:p>
          <a:p>
            <a:endParaRPr lang="en-US" dirty="0">
              <a:latin typeface="Oswald" panose="00000500000000000000" pitchFamily="2" charset="0"/>
              <a:cs typeface="Arial" panose="020B0604020202020204" pitchFamily="34" charset="0"/>
            </a:endParaRPr>
          </a:p>
          <a:p>
            <a:endParaRPr lang="en-US" dirty="0">
              <a:latin typeface="Oswald" panose="00000500000000000000" pitchFamily="2" charset="0"/>
              <a:cs typeface="Arial" panose="020B0604020202020204" pitchFamily="34" charset="0"/>
            </a:endParaRPr>
          </a:p>
          <a:p>
            <a:r>
              <a:rPr lang="en-US" b="1" dirty="0">
                <a:latin typeface="Oswald" panose="00000500000000000000" pitchFamily="2" charset="0"/>
                <a:cs typeface="Arial" panose="020B0604020202020204" pitchFamily="34" charset="0"/>
              </a:rPr>
              <a:t>Charity Review Process:</a:t>
            </a:r>
          </a:p>
          <a:p>
            <a:r>
              <a:rPr lang="en-US" dirty="0">
                <a:latin typeface="Oswald" panose="00000500000000000000" pitchFamily="2" charset="0"/>
                <a:cs typeface="Arial" panose="020B0604020202020204" pitchFamily="34" charset="0"/>
              </a:rPr>
              <a:t>Charity Application</a:t>
            </a:r>
          </a:p>
          <a:p>
            <a:r>
              <a:rPr lang="en-US" dirty="0">
                <a:latin typeface="Oswald" panose="00000500000000000000" pitchFamily="2" charset="0"/>
                <a:cs typeface="Arial" panose="020B0604020202020204" pitchFamily="34" charset="0"/>
              </a:rPr>
              <a:t>Administrative Review</a:t>
            </a:r>
          </a:p>
          <a:p>
            <a:r>
              <a:rPr lang="en-US" dirty="0">
                <a:latin typeface="Oswald" panose="00000500000000000000" pitchFamily="2" charset="0"/>
                <a:cs typeface="Arial" panose="020B0604020202020204" pitchFamily="34" charset="0"/>
              </a:rPr>
              <a:t>Local Employee Committee Review and Approval</a:t>
            </a:r>
          </a:p>
        </p:txBody>
      </p:sp>
      <p:sp>
        <p:nvSpPr>
          <p:cNvPr id="4" name="Slide Number Placeholder 3"/>
          <p:cNvSpPr>
            <a:spLocks noGrp="1"/>
          </p:cNvSpPr>
          <p:nvPr>
            <p:ph type="sldNum" sz="quarter" idx="12"/>
          </p:nvPr>
        </p:nvSpPr>
        <p:spPr/>
        <p:txBody>
          <a:bodyPr/>
          <a:lstStyle/>
          <a:p>
            <a:fld id="{F22A06C4-9F5E-4CFC-91BD-292B7DF27EE5}" type="slidenum">
              <a:rPr lang="en-US" smtClean="0"/>
              <a:t>8</a:t>
            </a:fld>
            <a:endParaRPr lang="en-US"/>
          </a:p>
        </p:txBody>
      </p:sp>
      <p:sp>
        <p:nvSpPr>
          <p:cNvPr id="7" name="TextBox 6"/>
          <p:cNvSpPr txBox="1"/>
          <p:nvPr/>
        </p:nvSpPr>
        <p:spPr>
          <a:xfrm>
            <a:off x="6659818" y="1863725"/>
            <a:ext cx="4162136" cy="300083"/>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Texas A&amp;M University</a:t>
            </a:r>
          </a:p>
        </p:txBody>
      </p:sp>
      <p:sp>
        <p:nvSpPr>
          <p:cNvPr id="8" name="TextBox 7"/>
          <p:cNvSpPr txBox="1"/>
          <p:nvPr/>
        </p:nvSpPr>
        <p:spPr>
          <a:xfrm>
            <a:off x="6659818" y="2434970"/>
            <a:ext cx="1920986" cy="523220"/>
          </a:xfrm>
          <a:prstGeom prst="rect">
            <a:avLst/>
          </a:prstGeom>
          <a:noFill/>
          <a:ln>
            <a:solidFill>
              <a:schemeClr val="tx1"/>
            </a:solidFill>
          </a:ln>
        </p:spPr>
        <p:txBody>
          <a:bodyPr wrap="square" rtlCol="0">
            <a:spAutoFit/>
          </a:bodyPr>
          <a:lstStyle/>
          <a:p>
            <a:pPr algn="ctr"/>
            <a:r>
              <a:rPr lang="en-US" sz="1400" dirty="0">
                <a:latin typeface="Oswald" panose="00000500000000000000" pitchFamily="2" charset="0"/>
              </a:rPr>
              <a:t>Texas A&amp;M University Chair</a:t>
            </a:r>
          </a:p>
        </p:txBody>
      </p:sp>
      <p:sp>
        <p:nvSpPr>
          <p:cNvPr id="9" name="TextBox 8"/>
          <p:cNvSpPr txBox="1"/>
          <p:nvPr/>
        </p:nvSpPr>
        <p:spPr>
          <a:xfrm>
            <a:off x="8740886" y="2434972"/>
            <a:ext cx="2081068" cy="50783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The Texas A&amp;M University System Chair</a:t>
            </a:r>
          </a:p>
        </p:txBody>
      </p:sp>
      <p:sp>
        <p:nvSpPr>
          <p:cNvPr id="10" name="TextBox 9"/>
          <p:cNvSpPr txBox="1"/>
          <p:nvPr/>
        </p:nvSpPr>
        <p:spPr>
          <a:xfrm>
            <a:off x="6659818" y="3273157"/>
            <a:ext cx="1920986" cy="71558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Texas A&amp;M University</a:t>
            </a:r>
          </a:p>
          <a:p>
            <a:pPr algn="ctr"/>
            <a:r>
              <a:rPr lang="en-US" sz="1350" dirty="0">
                <a:latin typeface="Oswald" panose="00000500000000000000" pitchFamily="2" charset="0"/>
              </a:rPr>
              <a:t>Area Coordinator</a:t>
            </a:r>
          </a:p>
          <a:p>
            <a:pPr algn="ctr"/>
            <a:endParaRPr lang="en-US" sz="1350" dirty="0">
              <a:latin typeface="Oswald" panose="00000500000000000000" pitchFamily="2" charset="0"/>
            </a:endParaRPr>
          </a:p>
        </p:txBody>
      </p:sp>
      <p:sp>
        <p:nvSpPr>
          <p:cNvPr id="11" name="TextBox 10"/>
          <p:cNvSpPr txBox="1"/>
          <p:nvPr/>
        </p:nvSpPr>
        <p:spPr>
          <a:xfrm>
            <a:off x="6659818" y="4236835"/>
            <a:ext cx="1920986" cy="71558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Texas A&amp;M University </a:t>
            </a:r>
          </a:p>
          <a:p>
            <a:pPr algn="ctr"/>
            <a:r>
              <a:rPr lang="en-US" sz="1350" dirty="0">
                <a:latin typeface="Oswald" panose="00000500000000000000" pitchFamily="2" charset="0"/>
              </a:rPr>
              <a:t>Unit Coordinators</a:t>
            </a:r>
          </a:p>
          <a:p>
            <a:pPr algn="ctr"/>
            <a:endParaRPr lang="en-US" sz="1350" dirty="0">
              <a:latin typeface="Oswald" panose="00000500000000000000" pitchFamily="2" charset="0"/>
            </a:endParaRPr>
          </a:p>
        </p:txBody>
      </p:sp>
      <p:sp>
        <p:nvSpPr>
          <p:cNvPr id="12" name="TextBox 11"/>
          <p:cNvSpPr txBox="1"/>
          <p:nvPr/>
        </p:nvSpPr>
        <p:spPr>
          <a:xfrm>
            <a:off x="8740886" y="3273157"/>
            <a:ext cx="2081068" cy="71558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A&amp;M System</a:t>
            </a:r>
          </a:p>
          <a:p>
            <a:pPr algn="ctr"/>
            <a:r>
              <a:rPr lang="en-US" sz="1350" dirty="0">
                <a:latin typeface="Oswald" panose="00000500000000000000" pitchFamily="2" charset="0"/>
              </a:rPr>
              <a:t>Area Coordinators</a:t>
            </a:r>
          </a:p>
          <a:p>
            <a:pPr algn="ctr"/>
            <a:endParaRPr lang="en-US" sz="1200" dirty="0">
              <a:latin typeface="Oswald" panose="00000500000000000000" pitchFamily="2" charset="0"/>
            </a:endParaRPr>
          </a:p>
        </p:txBody>
      </p:sp>
      <p:sp>
        <p:nvSpPr>
          <p:cNvPr id="13" name="TextBox 12"/>
          <p:cNvSpPr txBox="1"/>
          <p:nvPr/>
        </p:nvSpPr>
        <p:spPr>
          <a:xfrm>
            <a:off x="8740886" y="4236835"/>
            <a:ext cx="2081068" cy="71558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A&amp;M System</a:t>
            </a:r>
          </a:p>
          <a:p>
            <a:pPr algn="ctr"/>
            <a:r>
              <a:rPr lang="en-US" sz="1350" dirty="0">
                <a:latin typeface="Oswald" panose="00000500000000000000" pitchFamily="2" charset="0"/>
              </a:rPr>
              <a:t> Unit Coordinators</a:t>
            </a:r>
          </a:p>
          <a:p>
            <a:pPr algn="ctr"/>
            <a:endParaRPr lang="en-US" sz="1200" dirty="0">
              <a:latin typeface="Oswald" panose="00000500000000000000" pitchFamily="2" charset="0"/>
            </a:endParaRPr>
          </a:p>
        </p:txBody>
      </p:sp>
      <p:sp>
        <p:nvSpPr>
          <p:cNvPr id="5" name="TextBox 4">
            <a:extLst>
              <a:ext uri="{FF2B5EF4-FFF2-40B4-BE49-F238E27FC236}">
                <a16:creationId xmlns:a16="http://schemas.microsoft.com/office/drawing/2014/main" id="{3C9D935F-E389-78CB-4639-F4665AE41AF7}"/>
              </a:ext>
            </a:extLst>
          </p:cNvPr>
          <p:cNvSpPr txBox="1"/>
          <p:nvPr/>
        </p:nvSpPr>
        <p:spPr>
          <a:xfrm>
            <a:off x="498764" y="360218"/>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How is the SECC Managed?</a:t>
            </a:r>
          </a:p>
        </p:txBody>
      </p:sp>
    </p:spTree>
    <p:extLst>
      <p:ext uri="{BB962C8B-B14F-4D97-AF65-F5344CB8AC3E}">
        <p14:creationId xmlns:p14="http://schemas.microsoft.com/office/powerpoint/2010/main" val="4214882308"/>
      </p:ext>
    </p:extLst>
  </p:cSld>
  <p:clrMapOvr>
    <a:masterClrMapping/>
  </p:clrMapOvr>
  <mc:AlternateContent xmlns:mc="http://schemas.openxmlformats.org/markup-compatibility/2006" xmlns:p14="http://schemas.microsoft.com/office/powerpoint/2010/main">
    <mc:Choice Requires="p14">
      <p:transition spd="slow" p14:dur="2000" advTm="92611"/>
    </mc:Choice>
    <mc:Fallback xmlns="">
      <p:transition spd="slow" advTm="9261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4691" y="1752600"/>
            <a:ext cx="8816109" cy="4724400"/>
          </a:xfrm>
        </p:spPr>
        <p:txBody>
          <a:bodyPr>
            <a:normAutofit/>
          </a:bodyPr>
          <a:lstStyle/>
          <a:p>
            <a:r>
              <a:rPr lang="en-US" dirty="0">
                <a:latin typeface="Oswald" panose="00000500000000000000" pitchFamily="2" charset="0"/>
                <a:cs typeface="Arial" panose="020B0604020202020204" pitchFamily="34" charset="0"/>
              </a:rPr>
              <a:t>Pledge Period: September 1 – October 31</a:t>
            </a:r>
          </a:p>
          <a:p>
            <a:endParaRPr lang="en-US" dirty="0">
              <a:latin typeface="Oswald" panose="00000500000000000000" pitchFamily="2" charset="0"/>
              <a:cs typeface="Arial" panose="020B0604020202020204" pitchFamily="34" charset="0"/>
            </a:endParaRPr>
          </a:p>
          <a:p>
            <a:r>
              <a:rPr lang="en-US" dirty="0">
                <a:latin typeface="Oswald" panose="00000500000000000000" pitchFamily="2" charset="0"/>
                <a:cs typeface="Arial" panose="020B0604020202020204" pitchFamily="34" charset="0"/>
              </a:rPr>
              <a:t>Reports Due to LCM: November 17</a:t>
            </a:r>
          </a:p>
          <a:p>
            <a:pPr lvl="1"/>
            <a:r>
              <a:rPr lang="en-US" sz="3200" dirty="0">
                <a:latin typeface="Oswald" panose="00000500000000000000" pitchFamily="2" charset="0"/>
                <a:cs typeface="Arial" panose="020B0604020202020204" pitchFamily="34" charset="0"/>
              </a:rPr>
              <a:t>Have all deposits and reports to GSC Accounting Services by </a:t>
            </a:r>
            <a:r>
              <a:rPr lang="en-US" sz="3200" b="1" u="sng" dirty="0">
                <a:latin typeface="Oswald" panose="00000500000000000000" pitchFamily="2" charset="0"/>
                <a:cs typeface="Arial" panose="020B0604020202020204" pitchFamily="34" charset="0"/>
              </a:rPr>
              <a:t>November 12</a:t>
            </a:r>
          </a:p>
          <a:p>
            <a:pPr lvl="1"/>
            <a:endParaRPr lang="en-US" sz="3200" b="1" u="sng" dirty="0">
              <a:latin typeface="Oswald" panose="00000500000000000000" pitchFamily="2" charset="0"/>
              <a:cs typeface="Arial" panose="020B0604020202020204" pitchFamily="34" charset="0"/>
            </a:endParaRPr>
          </a:p>
          <a:p>
            <a:r>
              <a:rPr lang="en-US" dirty="0">
                <a:latin typeface="Oswald" panose="00000500000000000000" pitchFamily="2" charset="0"/>
                <a:cs typeface="Arial" panose="020B0604020202020204" pitchFamily="34" charset="0"/>
              </a:rPr>
              <a:t>Payroll Deductions: January 1 – December 31</a:t>
            </a:r>
          </a:p>
          <a:p>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9</a:t>
            </a:fld>
            <a:endParaRPr lang="en-US"/>
          </a:p>
        </p:txBody>
      </p:sp>
      <p:sp>
        <p:nvSpPr>
          <p:cNvPr id="6" name="TextBox 5">
            <a:extLst>
              <a:ext uri="{FF2B5EF4-FFF2-40B4-BE49-F238E27FC236}">
                <a16:creationId xmlns:a16="http://schemas.microsoft.com/office/drawing/2014/main" id="{98922C6B-AA23-4704-62CC-36C792507F7D}"/>
              </a:ext>
            </a:extLst>
          </p:cNvPr>
          <p:cNvSpPr txBox="1"/>
          <p:nvPr/>
        </p:nvSpPr>
        <p:spPr>
          <a:xfrm>
            <a:off x="508000" y="391863"/>
            <a:ext cx="6096000" cy="523220"/>
          </a:xfrm>
          <a:prstGeom prst="rect">
            <a:avLst/>
          </a:prstGeom>
          <a:noFill/>
        </p:spPr>
        <p:txBody>
          <a:bodyPr wrap="square">
            <a:spAutoFit/>
          </a:bodyPr>
          <a:lstStyle/>
          <a:p>
            <a:r>
              <a:rPr lang="en-US" sz="2800" dirty="0">
                <a:solidFill>
                  <a:schemeClr val="bg1"/>
                </a:solidFill>
                <a:latin typeface="Oswald" panose="00000500000000000000" pitchFamily="2" charset="0"/>
              </a:rPr>
              <a:t>Campaign Dates</a:t>
            </a:r>
            <a:endParaRPr lang="en-US" dirty="0">
              <a:latin typeface="Oswald" panose="00000500000000000000" pitchFamily="2" charset="0"/>
            </a:endParaRPr>
          </a:p>
        </p:txBody>
      </p:sp>
    </p:spTree>
    <p:extLst>
      <p:ext uri="{BB962C8B-B14F-4D97-AF65-F5344CB8AC3E}">
        <p14:creationId xmlns:p14="http://schemas.microsoft.com/office/powerpoint/2010/main" val="2322522844"/>
      </p:ext>
    </p:extLst>
  </p:cSld>
  <p:clrMapOvr>
    <a:masterClrMapping/>
  </p:clrMapOvr>
  <mc:AlternateContent xmlns:mc="http://schemas.openxmlformats.org/markup-compatibility/2006" xmlns:p14="http://schemas.microsoft.com/office/powerpoint/2010/main">
    <mc:Choice Requires="p14">
      <p:transition spd="slow" p14:dur="2000" advTm="43199"/>
    </mc:Choice>
    <mc:Fallback xmlns="">
      <p:transition spd="slow" advTm="431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37673"/>
            <a:ext cx="11240655" cy="5483805"/>
          </a:xfrm>
        </p:spPr>
        <p:txBody>
          <a:bodyPr>
            <a:normAutofit/>
          </a:bodyPr>
          <a:lstStyle/>
          <a:p>
            <a:pPr algn="ctr"/>
            <a:r>
              <a:rPr lang="en-US" sz="2400" b="1" dirty="0">
                <a:latin typeface="Oswald" panose="00000500000000000000" pitchFamily="2" charset="0"/>
              </a:rPr>
              <a:t>Donation Options </a:t>
            </a:r>
          </a:p>
          <a:p>
            <a:pPr algn="ctr"/>
            <a:endParaRPr lang="en-US" sz="2400" b="1" dirty="0">
              <a:latin typeface="Oswald" panose="00000500000000000000" pitchFamily="2" charset="0"/>
            </a:endParaRPr>
          </a:p>
          <a:p>
            <a:r>
              <a:rPr lang="en-US" sz="2400" dirty="0">
                <a:latin typeface="Oswald" panose="00000500000000000000" pitchFamily="2" charset="0"/>
              </a:rPr>
              <a:t>Single Sign-On Workday – Payroll deduction: </a:t>
            </a:r>
            <a:r>
              <a:rPr lang="en-US" sz="2400" u="sng" dirty="0">
                <a:latin typeface="Oswald" panose="00000500000000000000" pitchFamily="2" charset="0"/>
                <a:hlinkClick r:id="rId3"/>
              </a:rPr>
              <a:t>sso.tamus.edu</a:t>
            </a:r>
            <a:r>
              <a:rPr lang="en-US" sz="2400" dirty="0">
                <a:latin typeface="Oswald" panose="00000500000000000000" pitchFamily="2" charset="0"/>
              </a:rPr>
              <a:t>   </a:t>
            </a:r>
          </a:p>
          <a:p>
            <a:pPr lvl="1"/>
            <a:r>
              <a:rPr lang="en-US" sz="1800" dirty="0">
                <a:latin typeface="Oswald" panose="00000500000000000000" pitchFamily="2" charset="0"/>
              </a:rPr>
              <a:t>- Monthly payroll deductions (9 or 12 month based on employee status with a $2 per charity, per month minimum).</a:t>
            </a:r>
          </a:p>
          <a:p>
            <a:pPr lvl="1"/>
            <a:r>
              <a:rPr lang="en-US" sz="1800" dirty="0">
                <a:latin typeface="Oswald" panose="00000500000000000000" pitchFamily="2" charset="0"/>
              </a:rPr>
              <a:t>- One-time donations to be deducted in January.</a:t>
            </a:r>
          </a:p>
          <a:p>
            <a:r>
              <a:rPr lang="en-US" sz="2400" dirty="0">
                <a:latin typeface="Oswald" panose="00000500000000000000" pitchFamily="2" charset="0"/>
              </a:rPr>
              <a:t>Higher-Education Automated Authorization Forms – One-time cash and check gifts only</a:t>
            </a:r>
          </a:p>
          <a:p>
            <a:pPr lvl="1"/>
            <a:r>
              <a:rPr lang="en-US" sz="1800" dirty="0">
                <a:latin typeface="Oswald" panose="00000500000000000000" pitchFamily="2" charset="0"/>
              </a:rPr>
              <a:t>- Checks should be made payable to the SECC.  </a:t>
            </a:r>
          </a:p>
          <a:p>
            <a:pPr lvl="1"/>
            <a:r>
              <a:rPr lang="en-US" sz="1600" b="1" dirty="0">
                <a:latin typeface="Oswald" panose="00000500000000000000" pitchFamily="2" charset="0"/>
                <a:ea typeface="Times New Roman" panose="02020603050405020304" pitchFamily="18" charset="0"/>
              </a:rPr>
              <a:t>- </a:t>
            </a:r>
            <a:r>
              <a:rPr lang="en-US" sz="1600" b="1" u="sng" dirty="0">
                <a:solidFill>
                  <a:srgbClr val="0000FF"/>
                </a:solidFill>
                <a:latin typeface="Oswald" panose="00000500000000000000" pitchFamily="2" charset="0"/>
                <a:ea typeface="Times New Roman" panose="02020603050405020304" pitchFamily="18" charset="0"/>
                <a:hlinkClick r:id="rId4"/>
              </a:rPr>
              <a:t>https://it-lf-ecmf.tamu.edu/Forms/SECC-HigherEducationAuthorizationForm</a:t>
            </a:r>
            <a:endParaRPr lang="en-US" sz="1600" dirty="0">
              <a:latin typeface="Oswald" panose="00000500000000000000" pitchFamily="2" charset="0"/>
            </a:endParaRPr>
          </a:p>
          <a:p>
            <a:r>
              <a:rPr lang="en-US" sz="2400" dirty="0">
                <a:latin typeface="Oswald" panose="00000500000000000000" pitchFamily="2" charset="0"/>
              </a:rPr>
              <a:t>Credit Card – One-time gift  </a:t>
            </a:r>
          </a:p>
          <a:p>
            <a:pPr lvl="1"/>
            <a:r>
              <a:rPr lang="en-US" sz="1600" dirty="0">
                <a:latin typeface="Oswald" panose="00000500000000000000" pitchFamily="2" charset="0"/>
              </a:rPr>
              <a:t>- Donor registers and makes a donation at </a:t>
            </a:r>
            <a:r>
              <a:rPr lang="en-US" sz="1600" dirty="0">
                <a:latin typeface="Oswald" panose="00000500000000000000" pitchFamily="2" charset="0"/>
                <a:hlinkClick r:id="rId5"/>
              </a:rPr>
              <a:t>https://secctexasgiving.org/_brazosvalley/</a:t>
            </a:r>
            <a:endParaRPr lang="en-US" sz="1600" dirty="0">
              <a:latin typeface="Oswald" panose="00000500000000000000" pitchFamily="2" charset="0"/>
            </a:endParaRPr>
          </a:p>
          <a:p>
            <a:pPr lvl="1"/>
            <a:r>
              <a:rPr lang="en-US" sz="1600" dirty="0">
                <a:latin typeface="Oswald" panose="00000500000000000000" pitchFamily="2" charset="0"/>
              </a:rPr>
              <a:t>- Select appropriate Employer and fill out registration form</a:t>
            </a:r>
          </a:p>
          <a:p>
            <a:pPr lvl="1"/>
            <a:r>
              <a:rPr lang="en-US" sz="1600" dirty="0">
                <a:latin typeface="Oswald" panose="00000500000000000000" pitchFamily="2" charset="0"/>
              </a:rPr>
              <a:t>- Activate account per email instructions, select charity and make your donation.</a:t>
            </a:r>
            <a:endParaRPr lang="en-US" sz="1800" dirty="0">
              <a:latin typeface="Oswald" panose="00000500000000000000" pitchFamily="2" charset="0"/>
            </a:endParaRPr>
          </a:p>
          <a:p>
            <a:r>
              <a:rPr lang="en-US" sz="2400" dirty="0">
                <a:latin typeface="Oswald" panose="00000500000000000000" pitchFamily="2" charset="0"/>
              </a:rPr>
              <a:t>Participation in Fundraisers – numerous options for further support</a:t>
            </a:r>
          </a:p>
          <a:p>
            <a:pPr lvl="1"/>
            <a:r>
              <a:rPr lang="en-US" sz="1800" dirty="0">
                <a:latin typeface="Oswald" panose="00000500000000000000" pitchFamily="2" charset="0"/>
              </a:rPr>
              <a:t>- Document donors name on fundraiser participant spreadsheet for donations of $24 or more</a:t>
            </a:r>
          </a:p>
        </p:txBody>
      </p:sp>
      <p:sp>
        <p:nvSpPr>
          <p:cNvPr id="4" name="Slide Number Placeholder 3"/>
          <p:cNvSpPr>
            <a:spLocks noGrp="1"/>
          </p:cNvSpPr>
          <p:nvPr>
            <p:ph type="sldNum" sz="quarter" idx="12"/>
          </p:nvPr>
        </p:nvSpPr>
        <p:spPr/>
        <p:txBody>
          <a:bodyPr/>
          <a:lstStyle/>
          <a:p>
            <a:fld id="{F22A06C4-9F5E-4CFC-91BD-292B7DF27EE5}" type="slidenum">
              <a:rPr lang="en-US" smtClean="0"/>
              <a:t>10</a:t>
            </a:fld>
            <a:endParaRPr lang="en-US"/>
          </a:p>
        </p:txBody>
      </p:sp>
      <p:pic>
        <p:nvPicPr>
          <p:cNvPr id="2" name="Picture 2" descr="Free New Cliparts, Download Free New Cliparts png images, Free ClipArts on  Clipart Library">
            <a:extLst>
              <a:ext uri="{FF2B5EF4-FFF2-40B4-BE49-F238E27FC236}">
                <a16:creationId xmlns:a16="http://schemas.microsoft.com/office/drawing/2014/main" id="{A362F15B-A807-A701-7D05-FF91D68CE95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70731">
            <a:off x="10458228" y="3402536"/>
            <a:ext cx="830921" cy="7889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79BBE2B-0251-951E-0233-3744EEF9BB0A}"/>
              </a:ext>
            </a:extLst>
          </p:cNvPr>
          <p:cNvSpPr txBox="1"/>
          <p:nvPr/>
        </p:nvSpPr>
        <p:spPr>
          <a:xfrm>
            <a:off x="424872" y="380317"/>
            <a:ext cx="6096000" cy="523220"/>
          </a:xfrm>
          <a:prstGeom prst="rect">
            <a:avLst/>
          </a:prstGeom>
          <a:noFill/>
        </p:spPr>
        <p:txBody>
          <a:bodyPr wrap="square">
            <a:spAutoFit/>
          </a:bodyPr>
          <a:lstStyle/>
          <a:p>
            <a:r>
              <a:rPr lang="en-US" sz="2800" dirty="0">
                <a:solidFill>
                  <a:schemeClr val="bg1"/>
                </a:solidFill>
                <a:latin typeface="Oswald" panose="00000500000000000000" pitchFamily="2" charset="0"/>
              </a:rPr>
              <a:t>How Do Employees Participate?</a:t>
            </a:r>
            <a:endParaRPr lang="en-US" dirty="0">
              <a:latin typeface="Oswald" panose="00000500000000000000" pitchFamily="2" charset="0"/>
            </a:endParaRPr>
          </a:p>
        </p:txBody>
      </p:sp>
    </p:spTree>
    <p:extLst>
      <p:ext uri="{BB962C8B-B14F-4D97-AF65-F5344CB8AC3E}">
        <p14:creationId xmlns:p14="http://schemas.microsoft.com/office/powerpoint/2010/main" val="198600074"/>
      </p:ext>
    </p:extLst>
  </p:cSld>
  <p:clrMapOvr>
    <a:masterClrMapping/>
  </p:clrMapOvr>
  <mc:AlternateContent xmlns:mc="http://schemas.openxmlformats.org/markup-compatibility/2006" xmlns:p14="http://schemas.microsoft.com/office/powerpoint/2010/main">
    <mc:Choice Requires="p14">
      <p:transition spd="slow" p14:dur="2000" advTm="137634"/>
    </mc:Choice>
    <mc:Fallback xmlns="">
      <p:transition spd="slow" advTm="13763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709" y="1521268"/>
            <a:ext cx="9518073" cy="5029196"/>
          </a:xfrm>
        </p:spPr>
        <p:txBody>
          <a:bodyPr>
            <a:normAutofit/>
          </a:bodyPr>
          <a:lstStyle/>
          <a:p>
            <a:pPr algn="ctr"/>
            <a:r>
              <a:rPr lang="en-US" sz="3600" b="1" cap="all" dirty="0">
                <a:latin typeface="Oswald" panose="00000500000000000000" pitchFamily="2" charset="0"/>
              </a:rPr>
              <a:t>Donor Designation Options   </a:t>
            </a:r>
            <a:endParaRPr lang="en-US" sz="3600" b="1" dirty="0">
              <a:latin typeface="Oswald" panose="00000500000000000000" pitchFamily="2" charset="0"/>
            </a:endParaRPr>
          </a:p>
          <a:p>
            <a:endParaRPr lang="en-US" sz="1400" dirty="0">
              <a:latin typeface="Oswald" panose="00000500000000000000" pitchFamily="2" charset="0"/>
            </a:endParaRPr>
          </a:p>
          <a:p>
            <a:r>
              <a:rPr lang="en-US" sz="2000" dirty="0">
                <a:latin typeface="Oswald" panose="00000500000000000000" pitchFamily="2" charset="0"/>
              </a:rPr>
              <a:t>Employees may select the charities they wish to support from the SECC brochure or the SECC directory (available in hardcopy or on the SECC website). </a:t>
            </a:r>
          </a:p>
          <a:p>
            <a:pPr lvl="1"/>
            <a:r>
              <a:rPr lang="en-US" sz="1600" dirty="0">
                <a:latin typeface="Oswald" panose="00000500000000000000" pitchFamily="2" charset="0"/>
                <a:hlinkClick r:id="rId3"/>
              </a:rPr>
              <a:t>https://www.secctexasgiving.org/</a:t>
            </a:r>
            <a:r>
              <a:rPr lang="en-US" sz="1600" dirty="0">
                <a:latin typeface="Oswald" panose="00000500000000000000" pitchFamily="2" charset="0"/>
              </a:rPr>
              <a:t> </a:t>
            </a:r>
          </a:p>
          <a:p>
            <a:pPr marL="342900" lvl="1"/>
            <a:endParaRPr lang="en-US" sz="1600" dirty="0">
              <a:latin typeface="Oswald" panose="00000500000000000000" pitchFamily="2" charset="0"/>
            </a:endParaRPr>
          </a:p>
          <a:p>
            <a:r>
              <a:rPr lang="en-US" sz="2000" dirty="0">
                <a:latin typeface="Oswald" panose="00000500000000000000" pitchFamily="2" charset="0"/>
              </a:rPr>
              <a:t>Employees may designate to a single charity or up to six different charities from any three charitable groups.</a:t>
            </a:r>
            <a:r>
              <a:rPr lang="en-US" sz="2000" b="1" dirty="0">
                <a:latin typeface="Oswald" panose="00000500000000000000" pitchFamily="2" charset="0"/>
              </a:rPr>
              <a:t> </a:t>
            </a:r>
            <a:r>
              <a:rPr lang="en-US" sz="2000" dirty="0">
                <a:latin typeface="Oswald" panose="00000500000000000000" pitchFamily="2" charset="0"/>
              </a:rPr>
              <a:t>The first 2 digits of the 6-digit agency number identify the charitable group.</a:t>
            </a:r>
          </a:p>
          <a:p>
            <a:pPr lvl="1"/>
            <a:r>
              <a:rPr lang="en-US" sz="1600" dirty="0">
                <a:latin typeface="Oswald" panose="00000500000000000000" pitchFamily="2" charset="0"/>
              </a:rPr>
              <a:t>Example: 250000 – United Way of the Brazos Valley</a:t>
            </a:r>
          </a:p>
          <a:p>
            <a:pPr lvl="1"/>
            <a:r>
              <a:rPr lang="en-US" sz="1600" dirty="0">
                <a:latin typeface="Oswald" panose="00000500000000000000" pitchFamily="2" charset="0"/>
              </a:rPr>
              <a:t>Example: 500000 – Adopt-A-Beach</a:t>
            </a:r>
          </a:p>
          <a:p>
            <a:pPr lvl="1"/>
            <a:r>
              <a:rPr lang="en-US" sz="1600" dirty="0">
                <a:latin typeface="Oswald" panose="00000500000000000000" pitchFamily="2" charset="0"/>
              </a:rPr>
              <a:t>Example: 415062 – Mission Road Ministries</a:t>
            </a:r>
          </a:p>
          <a:p>
            <a:pPr marL="342900" lvl="1"/>
            <a:endParaRPr lang="en-US" sz="1600" dirty="0">
              <a:latin typeface="Oswald" panose="00000500000000000000" pitchFamily="2" charset="0"/>
            </a:endParaRPr>
          </a:p>
          <a:p>
            <a:pPr lvl="0"/>
            <a:r>
              <a:rPr lang="en-US" sz="2000" dirty="0">
                <a:latin typeface="Oswald" panose="00000500000000000000" pitchFamily="2" charset="0"/>
              </a:rPr>
              <a:t>HIGHER-EDUCATION AUTOMATED AUTORIZATION FORM -- The employee completes the online form and takes a printout with cash/check to Area or Unit Coordinator.</a:t>
            </a:r>
          </a:p>
          <a:p>
            <a:endParaRPr lang="en-US" sz="3600" dirty="0">
              <a:latin typeface="Oswald" panose="00000500000000000000" pitchFamily="2" charset="0"/>
            </a:endParaRPr>
          </a:p>
          <a:p>
            <a:endParaRPr lang="en-US" sz="36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11</a:t>
            </a:fld>
            <a:endParaRPr lang="en-US"/>
          </a:p>
        </p:txBody>
      </p:sp>
      <p:sp>
        <p:nvSpPr>
          <p:cNvPr id="5" name="TextBox 4">
            <a:extLst>
              <a:ext uri="{FF2B5EF4-FFF2-40B4-BE49-F238E27FC236}">
                <a16:creationId xmlns:a16="http://schemas.microsoft.com/office/drawing/2014/main" id="{365DAD41-EF9D-8F3E-EFD5-944AF7C174F5}"/>
              </a:ext>
            </a:extLst>
          </p:cNvPr>
          <p:cNvSpPr txBox="1"/>
          <p:nvPr/>
        </p:nvSpPr>
        <p:spPr>
          <a:xfrm>
            <a:off x="443346" y="328075"/>
            <a:ext cx="6096000" cy="600164"/>
          </a:xfrm>
          <a:prstGeom prst="rect">
            <a:avLst/>
          </a:prstGeom>
          <a:noFill/>
        </p:spPr>
        <p:txBody>
          <a:bodyPr wrap="square">
            <a:spAutoFit/>
          </a:bodyPr>
          <a:lstStyle/>
          <a:p>
            <a:r>
              <a:rPr lang="en-US" sz="3200" dirty="0">
                <a:solidFill>
                  <a:schemeClr val="bg1"/>
                </a:solidFill>
                <a:latin typeface="Oswald" panose="00000500000000000000" pitchFamily="2" charset="0"/>
              </a:rPr>
              <a:t>Guidance for Completing Pledge/Gifts</a:t>
            </a:r>
          </a:p>
        </p:txBody>
      </p:sp>
    </p:spTree>
    <p:extLst>
      <p:ext uri="{BB962C8B-B14F-4D97-AF65-F5344CB8AC3E}">
        <p14:creationId xmlns:p14="http://schemas.microsoft.com/office/powerpoint/2010/main" val="2072578840"/>
      </p:ext>
    </p:extLst>
  </p:cSld>
  <p:clrMapOvr>
    <a:masterClrMapping/>
  </p:clrMapOvr>
  <mc:AlternateContent xmlns:mc="http://schemas.openxmlformats.org/markup-compatibility/2006" xmlns:p14="http://schemas.microsoft.com/office/powerpoint/2010/main">
    <mc:Choice Requires="p14">
      <p:transition spd="slow" p14:dur="2000" advTm="31900"/>
    </mc:Choice>
    <mc:Fallback xmlns="">
      <p:transition spd="slow" advTm="319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36073" y="1489368"/>
            <a:ext cx="9184409" cy="4525963"/>
          </a:xfrm>
        </p:spPr>
        <p:txBody>
          <a:bodyPr>
            <a:normAutofit fontScale="92500" lnSpcReduction="10000"/>
          </a:bodyPr>
          <a:lstStyle/>
          <a:p>
            <a:endParaRPr lang="en-US" sz="1400" dirty="0">
              <a:latin typeface="Oswald" panose="00000500000000000000" pitchFamily="2" charset="0"/>
            </a:endParaRPr>
          </a:p>
          <a:p>
            <a:r>
              <a:rPr lang="en-US" sz="2400" dirty="0">
                <a:latin typeface="Oswald" panose="00000500000000000000" pitchFamily="2" charset="0"/>
              </a:rPr>
              <a:t>Leadership Givers are donors who donate $1,000 or more.  </a:t>
            </a:r>
          </a:p>
          <a:p>
            <a:endParaRPr lang="en-US" sz="2400" dirty="0">
              <a:latin typeface="Oswald" panose="00000500000000000000" pitchFamily="2" charset="0"/>
            </a:endParaRPr>
          </a:p>
          <a:p>
            <a:r>
              <a:rPr lang="en-US" sz="2400" dirty="0">
                <a:latin typeface="Oswald" panose="00000500000000000000" pitchFamily="2" charset="0"/>
              </a:rPr>
              <a:t>Leadership Givers are recognized for their gift on the SECCTexas.org website and in the printed directory for the next campaign.</a:t>
            </a:r>
          </a:p>
          <a:p>
            <a:pPr lvl="1"/>
            <a:r>
              <a:rPr lang="en-US" sz="2400" dirty="0">
                <a:latin typeface="Oswald" panose="00000500000000000000" pitchFamily="2" charset="0"/>
              </a:rPr>
              <a:t>Donor can opt to not be acknowledged</a:t>
            </a:r>
          </a:p>
          <a:p>
            <a:pPr lvl="1"/>
            <a:r>
              <a:rPr lang="en-US" sz="2400" dirty="0">
                <a:latin typeface="Oswald" panose="00000500000000000000" pitchFamily="2" charset="0"/>
              </a:rPr>
              <a:t>Ensure donor’s prefix is listed on form (i.e. Dr., Mr., Mrs., Mr. &amp; Mrs.) if they want it included in their acknowledgment.  </a:t>
            </a:r>
          </a:p>
          <a:p>
            <a:endParaRPr lang="en-US" sz="2400" dirty="0">
              <a:latin typeface="Oswald" panose="00000500000000000000" pitchFamily="2" charset="0"/>
            </a:endParaRPr>
          </a:p>
          <a:p>
            <a:r>
              <a:rPr lang="en-US" sz="2400" dirty="0">
                <a:latin typeface="Oswald" panose="00000500000000000000" pitchFamily="2" charset="0"/>
              </a:rPr>
              <a:t>Donations from two employees (spouses) can be combined to meet the Leadership Giving required donation of $1,000 or more.  </a:t>
            </a:r>
          </a:p>
          <a:p>
            <a:pPr marL="342900" lvl="1"/>
            <a:r>
              <a:rPr lang="en-US" sz="2400" b="1" i="1" dirty="0">
                <a:latin typeface="Oswald" panose="00000500000000000000" pitchFamily="2" charset="0"/>
              </a:rPr>
              <a:t>	The Unit Coordinator for each employee needs to email </a:t>
            </a:r>
            <a:r>
              <a:rPr lang="en-US" sz="2400" b="1" i="1" dirty="0">
                <a:latin typeface="Oswald" panose="00000500000000000000" pitchFamily="2" charset="0"/>
                <a:hlinkClick r:id="rId3"/>
              </a:rPr>
              <a:t>secc@uwbv.org</a:t>
            </a:r>
            <a:r>
              <a:rPr lang="en-US" sz="2400" b="1" i="1" dirty="0">
                <a:latin typeface="Oswald" panose="00000500000000000000" pitchFamily="2" charset="0"/>
              </a:rPr>
              <a:t> 	to communicate that the employees wish to be recognized together.</a:t>
            </a:r>
            <a:endParaRPr lang="en-US" sz="2400" dirty="0">
              <a:latin typeface="Oswald" panose="00000500000000000000" pitchFamily="2" charset="0"/>
            </a:endParaRPr>
          </a:p>
          <a:p>
            <a:endParaRPr lang="en-US" sz="24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12</a:t>
            </a:fld>
            <a:endParaRPr lang="en-US"/>
          </a:p>
        </p:txBody>
      </p:sp>
      <p:pic>
        <p:nvPicPr>
          <p:cNvPr id="8" name="Picture 8" descr="Reminder-clipart-free-clip-art-images-2-image-clipartcow-2 - Saint  Athanasius Catholic Academy">
            <a:extLst>
              <a:ext uri="{FF2B5EF4-FFF2-40B4-BE49-F238E27FC236}">
                <a16:creationId xmlns:a16="http://schemas.microsoft.com/office/drawing/2014/main" id="{FC3EA47D-A55B-48D9-A7FE-2ACCB41167E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500" t="3231" r="13750" b="7522"/>
          <a:stretch/>
        </p:blipFill>
        <p:spPr bwMode="auto">
          <a:xfrm>
            <a:off x="461818" y="5502500"/>
            <a:ext cx="1066800" cy="8538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16FFEC2-7614-3A36-A361-4F511E032AE5}"/>
              </a:ext>
            </a:extLst>
          </p:cNvPr>
          <p:cNvSpPr txBox="1"/>
          <p:nvPr/>
        </p:nvSpPr>
        <p:spPr>
          <a:xfrm>
            <a:off x="461818" y="323371"/>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LEADERSHIP GIVERS</a:t>
            </a:r>
          </a:p>
        </p:txBody>
      </p:sp>
    </p:spTree>
    <p:extLst>
      <p:ext uri="{BB962C8B-B14F-4D97-AF65-F5344CB8AC3E}">
        <p14:creationId xmlns:p14="http://schemas.microsoft.com/office/powerpoint/2010/main" val="683988537"/>
      </p:ext>
    </p:extLst>
  </p:cSld>
  <p:clrMapOvr>
    <a:masterClrMapping/>
  </p:clrMapOvr>
  <mc:AlternateContent xmlns:mc="http://schemas.openxmlformats.org/markup-compatibility/2006" xmlns:p14="http://schemas.microsoft.com/office/powerpoint/2010/main">
    <mc:Choice Requires="p14">
      <p:transition spd="slow" p14:dur="2000" advTm="62439"/>
    </mc:Choice>
    <mc:Fallback xmlns="">
      <p:transition spd="slow" advTm="6243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7309" y="1385456"/>
            <a:ext cx="9799783" cy="4897006"/>
          </a:xfrm>
        </p:spPr>
        <p:txBody>
          <a:bodyPr>
            <a:noAutofit/>
          </a:bodyPr>
          <a:lstStyle/>
          <a:p>
            <a:r>
              <a:rPr lang="en-US" sz="2400" dirty="0">
                <a:latin typeface="Oswald" panose="00000500000000000000" pitchFamily="2" charset="0"/>
              </a:rPr>
              <a:t>Fundraisers can be a fun way to bring in extra donations. </a:t>
            </a:r>
          </a:p>
          <a:p>
            <a:endParaRPr lang="en-US" sz="1600" dirty="0">
              <a:latin typeface="Oswald" panose="00000500000000000000" pitchFamily="2" charset="0"/>
            </a:endParaRPr>
          </a:p>
          <a:p>
            <a:r>
              <a:rPr lang="en-US" sz="2400" dirty="0">
                <a:latin typeface="Oswald" panose="00000500000000000000" pitchFamily="2" charset="0"/>
              </a:rPr>
              <a:t>Check out the Best Practices handout for more great ideas and information.</a:t>
            </a:r>
          </a:p>
          <a:p>
            <a:endParaRPr lang="en-US" sz="1600" dirty="0">
              <a:latin typeface="Oswald" panose="00000500000000000000" pitchFamily="2" charset="0"/>
            </a:endParaRPr>
          </a:p>
          <a:p>
            <a:r>
              <a:rPr lang="en-US" sz="2400" dirty="0">
                <a:latin typeface="Oswald" panose="00000500000000000000" pitchFamily="2" charset="0"/>
              </a:rPr>
              <a:t>Invite charity to attend or participate in the event!</a:t>
            </a:r>
          </a:p>
          <a:p>
            <a:endParaRPr lang="en-US" sz="1600" dirty="0">
              <a:latin typeface="Oswald" panose="00000500000000000000" pitchFamily="2" charset="0"/>
            </a:endParaRPr>
          </a:p>
          <a:p>
            <a:r>
              <a:rPr lang="en-US" sz="2400" dirty="0">
                <a:latin typeface="Oswald" panose="00000500000000000000" pitchFamily="2" charset="0"/>
              </a:rPr>
              <a:t>An authorization form needs to be completed for each fundraiser and charity(</a:t>
            </a:r>
            <a:r>
              <a:rPr lang="en-US" sz="2400" dirty="0" err="1">
                <a:latin typeface="Oswald" panose="00000500000000000000" pitchFamily="2" charset="0"/>
              </a:rPr>
              <a:t>ies</a:t>
            </a:r>
            <a:r>
              <a:rPr lang="en-US" sz="2400" dirty="0">
                <a:latin typeface="Oswald" panose="00000500000000000000" pitchFamily="2" charset="0"/>
              </a:rPr>
              <a:t>) need to be selected for the designation.</a:t>
            </a:r>
          </a:p>
          <a:p>
            <a:endParaRPr lang="en-US" sz="1600" dirty="0">
              <a:latin typeface="Oswald" panose="00000500000000000000" pitchFamily="2" charset="0"/>
            </a:endParaRPr>
          </a:p>
          <a:p>
            <a:r>
              <a:rPr lang="en-US" sz="2400" dirty="0">
                <a:latin typeface="Oswald" panose="00000500000000000000" pitchFamily="2" charset="0"/>
              </a:rPr>
              <a:t>Identify donors who contributed over $24 on the fundraising participant spreadsheet.</a:t>
            </a:r>
          </a:p>
        </p:txBody>
      </p:sp>
      <p:sp>
        <p:nvSpPr>
          <p:cNvPr id="4" name="Slide Number Placeholder 3"/>
          <p:cNvSpPr>
            <a:spLocks noGrp="1"/>
          </p:cNvSpPr>
          <p:nvPr>
            <p:ph type="sldNum" sz="quarter" idx="12"/>
          </p:nvPr>
        </p:nvSpPr>
        <p:spPr/>
        <p:txBody>
          <a:bodyPr/>
          <a:lstStyle/>
          <a:p>
            <a:fld id="{F22A06C4-9F5E-4CFC-91BD-292B7DF27EE5}" type="slidenum">
              <a:rPr lang="en-US" smtClean="0"/>
              <a:t>13</a:t>
            </a:fld>
            <a:endParaRPr lang="en-US"/>
          </a:p>
        </p:txBody>
      </p:sp>
      <p:pic>
        <p:nvPicPr>
          <p:cNvPr id="7" name="Picture 8" descr="Reminder-clipart-free-clip-art-images-2-image-clipartcow-2 - Saint  Athanasius Catholic Academy">
            <a:extLst>
              <a:ext uri="{FF2B5EF4-FFF2-40B4-BE49-F238E27FC236}">
                <a16:creationId xmlns:a16="http://schemas.microsoft.com/office/drawing/2014/main" id="{BBF3405F-CDD4-4A42-B591-E3E17046B9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0" t="3231" r="13750" b="7522"/>
          <a:stretch/>
        </p:blipFill>
        <p:spPr bwMode="auto">
          <a:xfrm>
            <a:off x="8937448" y="5197146"/>
            <a:ext cx="1676400" cy="13417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DE1F3AC-528F-74B6-B13D-BAE56D2DDAFD}"/>
              </a:ext>
            </a:extLst>
          </p:cNvPr>
          <p:cNvSpPr txBox="1"/>
          <p:nvPr/>
        </p:nvSpPr>
        <p:spPr>
          <a:xfrm>
            <a:off x="498763" y="378792"/>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FUNDRAISING</a:t>
            </a:r>
            <a:endParaRPr lang="en-US" dirty="0">
              <a:latin typeface="Oswald" panose="00000500000000000000" pitchFamily="2" charset="0"/>
            </a:endParaRPr>
          </a:p>
        </p:txBody>
      </p:sp>
    </p:spTree>
    <p:extLst>
      <p:ext uri="{BB962C8B-B14F-4D97-AF65-F5344CB8AC3E}">
        <p14:creationId xmlns:p14="http://schemas.microsoft.com/office/powerpoint/2010/main" val="2676453778"/>
      </p:ext>
    </p:extLst>
  </p:cSld>
  <p:clrMapOvr>
    <a:masterClrMapping/>
  </p:clrMapOvr>
  <mc:AlternateContent xmlns:mc="http://schemas.openxmlformats.org/markup-compatibility/2006" xmlns:p14="http://schemas.microsoft.com/office/powerpoint/2010/main">
    <mc:Choice Requires="p14">
      <p:transition spd="slow" p14:dur="2000" advTm="113903"/>
    </mc:Choice>
    <mc:Fallback xmlns="">
      <p:transition spd="slow" advTm="11390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25293"/>
            <a:ext cx="10363200" cy="1470025"/>
          </a:xfrm>
        </p:spPr>
        <p:txBody>
          <a:bodyPr/>
          <a:lstStyle/>
          <a:p>
            <a:r>
              <a:rPr lang="en-US" dirty="0"/>
              <a:t>Area Coordinators</a:t>
            </a:r>
          </a:p>
        </p:txBody>
      </p:sp>
    </p:spTree>
    <p:extLst>
      <p:ext uri="{BB962C8B-B14F-4D97-AF65-F5344CB8AC3E}">
        <p14:creationId xmlns:p14="http://schemas.microsoft.com/office/powerpoint/2010/main" val="1714915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4854" y="1479554"/>
            <a:ext cx="4629727" cy="4876799"/>
          </a:xfrm>
        </p:spPr>
        <p:txBody>
          <a:bodyPr>
            <a:normAutofit lnSpcReduction="10000"/>
          </a:bodyPr>
          <a:lstStyle/>
          <a:p>
            <a:pPr marL="0" indent="0">
              <a:spcAft>
                <a:spcPts val="600"/>
              </a:spcAft>
              <a:buNone/>
            </a:pPr>
            <a:r>
              <a:rPr lang="en-US" u="sng" dirty="0">
                <a:latin typeface="Oswald" panose="00000500000000000000" pitchFamily="2" charset="0"/>
              </a:rPr>
              <a:t>What is an Area Coordinator?</a:t>
            </a:r>
          </a:p>
          <a:p>
            <a:pPr marL="0" indent="0">
              <a:spcAft>
                <a:spcPts val="600"/>
              </a:spcAft>
              <a:buNone/>
            </a:pPr>
            <a:endParaRPr lang="en-US" sz="1600" dirty="0">
              <a:latin typeface="Oswald" panose="00000500000000000000" pitchFamily="2" charset="0"/>
            </a:endParaRPr>
          </a:p>
          <a:p>
            <a:pPr>
              <a:spcAft>
                <a:spcPts val="600"/>
              </a:spcAft>
            </a:pPr>
            <a:r>
              <a:rPr lang="en-US" dirty="0">
                <a:latin typeface="Oswald" panose="00000500000000000000" pitchFamily="2" charset="0"/>
              </a:rPr>
              <a:t>Manage the campaign activities for divisions of the System and University.</a:t>
            </a:r>
          </a:p>
          <a:p>
            <a:pPr marL="0" indent="0">
              <a:spcAft>
                <a:spcPts val="600"/>
              </a:spcAft>
              <a:buNone/>
            </a:pPr>
            <a:endParaRPr lang="en-US" dirty="0">
              <a:latin typeface="Oswald" panose="00000500000000000000" pitchFamily="2" charset="0"/>
            </a:endParaRPr>
          </a:p>
          <a:p>
            <a:pPr>
              <a:spcAft>
                <a:spcPts val="600"/>
              </a:spcAft>
            </a:pPr>
            <a:r>
              <a:rPr lang="en-US" dirty="0">
                <a:latin typeface="Oswald" panose="00000500000000000000" pitchFamily="2" charset="0"/>
              </a:rPr>
              <a:t>Provide the link between campaign leadership and the Unit Coordinators. </a:t>
            </a:r>
          </a:p>
          <a:p>
            <a:pPr marL="0" indent="0">
              <a:spcAft>
                <a:spcPts val="600"/>
              </a:spcAft>
              <a:buNone/>
            </a:pPr>
            <a:endParaRPr lang="en-US" dirty="0">
              <a:latin typeface="Oswald" panose="00000500000000000000" pitchFamily="2" charset="0"/>
            </a:endParaRPr>
          </a:p>
          <a:p>
            <a:pPr>
              <a:spcAft>
                <a:spcPts val="600"/>
              </a:spcAft>
            </a:pPr>
            <a:r>
              <a:rPr lang="en-US" dirty="0">
                <a:latin typeface="Oswald" panose="00000500000000000000" pitchFamily="2" charset="0"/>
              </a:rPr>
              <a:t>Have Financial Reporting responsibilities.</a:t>
            </a:r>
          </a:p>
          <a:p>
            <a:pPr>
              <a:spcAft>
                <a:spcPts val="600"/>
              </a:spcAft>
            </a:pPr>
            <a:endParaRPr lang="en-US" dirty="0">
              <a:latin typeface="Oswald" panose="00000500000000000000" pitchFamily="2" charset="0"/>
            </a:endParaRPr>
          </a:p>
        </p:txBody>
      </p:sp>
      <p:sp>
        <p:nvSpPr>
          <p:cNvPr id="5" name="Content Placeholder 4"/>
          <p:cNvSpPr>
            <a:spLocks noGrp="1"/>
          </p:cNvSpPr>
          <p:nvPr>
            <p:ph sz="half" idx="2"/>
          </p:nvPr>
        </p:nvSpPr>
        <p:spPr>
          <a:xfrm>
            <a:off x="6187208" y="1465701"/>
            <a:ext cx="5081155" cy="4876799"/>
          </a:xfrm>
        </p:spPr>
        <p:txBody>
          <a:bodyPr>
            <a:normAutofit fontScale="85000" lnSpcReduction="20000"/>
          </a:bodyPr>
          <a:lstStyle/>
          <a:p>
            <a:pPr marL="0" indent="0">
              <a:spcAft>
                <a:spcPts val="600"/>
              </a:spcAft>
              <a:buNone/>
            </a:pPr>
            <a:r>
              <a:rPr lang="en-US" b="1" u="sng" dirty="0">
                <a:latin typeface="Oswald" panose="00000500000000000000" pitchFamily="2" charset="0"/>
              </a:rPr>
              <a:t>Administrative Responsibilities:</a:t>
            </a:r>
          </a:p>
          <a:p>
            <a:pPr lvl="0">
              <a:spcAft>
                <a:spcPts val="600"/>
              </a:spcAft>
            </a:pPr>
            <a:r>
              <a:rPr lang="en-US" dirty="0">
                <a:solidFill>
                  <a:srgbClr val="00B050"/>
                </a:solidFill>
                <a:latin typeface="Oswald" panose="00000500000000000000" pitchFamily="2" charset="0"/>
              </a:rPr>
              <a:t>Work with Administration to set Goal(s) (% or $)</a:t>
            </a:r>
          </a:p>
          <a:p>
            <a:pPr lvl="0">
              <a:spcAft>
                <a:spcPts val="600"/>
              </a:spcAft>
            </a:pPr>
            <a:r>
              <a:rPr lang="en-US" dirty="0">
                <a:latin typeface="Oswald" panose="00000500000000000000" pitchFamily="2" charset="0"/>
              </a:rPr>
              <a:t>Provides leadership and direction for the campaign in your area.</a:t>
            </a:r>
          </a:p>
          <a:p>
            <a:pPr lvl="0">
              <a:spcAft>
                <a:spcPts val="600"/>
              </a:spcAft>
            </a:pPr>
            <a:r>
              <a:rPr lang="en-US" dirty="0">
                <a:latin typeface="Oswald" panose="00000500000000000000" pitchFamily="2" charset="0"/>
              </a:rPr>
              <a:t>Appoints unit coordinators to ensure all employees in your area are given the opportunity to participate.</a:t>
            </a:r>
          </a:p>
          <a:p>
            <a:pPr>
              <a:spcAft>
                <a:spcPts val="600"/>
              </a:spcAft>
            </a:pPr>
            <a:r>
              <a:rPr lang="en-US" dirty="0">
                <a:latin typeface="Oswald" panose="00000500000000000000" pitchFamily="2" charset="0"/>
              </a:rPr>
              <a:t>Trains unit coordinators, as necessary.</a:t>
            </a:r>
          </a:p>
          <a:p>
            <a:pPr>
              <a:spcAft>
                <a:spcPts val="600"/>
              </a:spcAft>
            </a:pPr>
            <a:r>
              <a:rPr lang="en-US" dirty="0">
                <a:latin typeface="Oswald" panose="00000500000000000000" pitchFamily="2" charset="0"/>
              </a:rPr>
              <a:t>Serves as a motivator, facilitator, and resource for your unit coordinators.</a:t>
            </a:r>
          </a:p>
          <a:p>
            <a:pPr>
              <a:spcAft>
                <a:spcPts val="600"/>
              </a:spcAft>
            </a:pPr>
            <a:r>
              <a:rPr lang="en-US" dirty="0">
                <a:latin typeface="Oswald" panose="00000500000000000000" pitchFamily="2" charset="0"/>
              </a:rPr>
              <a:t>Delivers weekly deposits on Thursdays</a:t>
            </a:r>
            <a:endParaRPr lang="en-US" b="1" i="1"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15</a:t>
            </a:fld>
            <a:endParaRPr lang="en-US"/>
          </a:p>
        </p:txBody>
      </p:sp>
      <p:sp>
        <p:nvSpPr>
          <p:cNvPr id="7" name="TextBox 6">
            <a:extLst>
              <a:ext uri="{FF2B5EF4-FFF2-40B4-BE49-F238E27FC236}">
                <a16:creationId xmlns:a16="http://schemas.microsoft.com/office/drawing/2014/main" id="{34038F27-4018-86D2-B889-98C668D5FF1D}"/>
              </a:ext>
            </a:extLst>
          </p:cNvPr>
          <p:cNvSpPr txBox="1"/>
          <p:nvPr/>
        </p:nvSpPr>
        <p:spPr>
          <a:xfrm>
            <a:off x="533400" y="323371"/>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Area Coordinator</a:t>
            </a:r>
          </a:p>
        </p:txBody>
      </p:sp>
      <p:cxnSp>
        <p:nvCxnSpPr>
          <p:cNvPr id="9" name="Straight Connector 8">
            <a:extLst>
              <a:ext uri="{FF2B5EF4-FFF2-40B4-BE49-F238E27FC236}">
                <a16:creationId xmlns:a16="http://schemas.microsoft.com/office/drawing/2014/main" id="{4BF9E772-D672-D3BC-6DA3-E53F290F3123}"/>
              </a:ext>
            </a:extLst>
          </p:cNvPr>
          <p:cNvCxnSpPr/>
          <p:nvPr/>
        </p:nvCxnSpPr>
        <p:spPr>
          <a:xfrm>
            <a:off x="5652655" y="1479554"/>
            <a:ext cx="0" cy="4791937"/>
          </a:xfrm>
          <a:prstGeom prst="line">
            <a:avLst/>
          </a:prstGeom>
          <a:ln w="9525">
            <a:solidFill>
              <a:srgbClr val="5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0614439"/>
      </p:ext>
    </p:extLst>
  </p:cSld>
  <p:clrMapOvr>
    <a:masterClrMapping/>
  </p:clrMapOvr>
  <mc:AlternateContent xmlns:mc="http://schemas.openxmlformats.org/markup-compatibility/2006" xmlns:p14="http://schemas.microsoft.com/office/powerpoint/2010/main">
    <mc:Choice Requires="p14">
      <p:transition spd="slow" p14:dur="2000" advTm="97794"/>
    </mc:Choice>
    <mc:Fallback xmlns="">
      <p:transition spd="slow" advTm="9779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78844"/>
            <a:ext cx="10972799" cy="5055785"/>
          </a:xfrm>
        </p:spPr>
        <p:txBody>
          <a:bodyPr>
            <a:normAutofit fontScale="92500" lnSpcReduction="20000"/>
          </a:bodyPr>
          <a:lstStyle/>
          <a:p>
            <a:pPr algn="ctr"/>
            <a:r>
              <a:rPr lang="en-US" sz="3000" b="1" cap="all" dirty="0">
                <a:latin typeface="Oswald" panose="00000500000000000000" pitchFamily="2" charset="0"/>
              </a:rPr>
              <a:t>Online Contribution REPORTING</a:t>
            </a:r>
          </a:p>
          <a:p>
            <a:pPr algn="ctr"/>
            <a:endParaRPr lang="en-US" sz="2100" dirty="0">
              <a:latin typeface="Oswald" panose="00000500000000000000" pitchFamily="2" charset="0"/>
            </a:endParaRPr>
          </a:p>
          <a:p>
            <a:pPr lvl="0"/>
            <a:r>
              <a:rPr lang="en-US" dirty="0">
                <a:latin typeface="Oswald" panose="00000500000000000000" pitchFamily="2" charset="0"/>
              </a:rPr>
              <a:t>Each week, Area Coordinators will receive the following reports on the activity of the campaign.  They are welcome to share this information as they see fit.  </a:t>
            </a:r>
            <a:br>
              <a:rPr lang="en-US" dirty="0">
                <a:latin typeface="Oswald" panose="00000500000000000000" pitchFamily="2" charset="0"/>
              </a:rPr>
            </a:br>
            <a:endParaRPr lang="en-US" dirty="0">
              <a:latin typeface="Oswald" panose="00000500000000000000" pitchFamily="2" charset="0"/>
            </a:endParaRPr>
          </a:p>
          <a:p>
            <a:pPr lvl="0"/>
            <a:r>
              <a:rPr lang="en-US" dirty="0">
                <a:latin typeface="Oswald" panose="00000500000000000000" pitchFamily="2" charset="0"/>
              </a:rPr>
              <a:t>Please make sure personal information is removed before distributing.  </a:t>
            </a:r>
            <a:endParaRPr lang="en-US" sz="2800" dirty="0">
              <a:latin typeface="Oswald" panose="00000500000000000000" pitchFamily="2" charset="0"/>
            </a:endParaRPr>
          </a:p>
          <a:p>
            <a:pPr lvl="1"/>
            <a:endParaRPr lang="en-US" sz="2400" dirty="0">
              <a:latin typeface="Oswald" panose="00000500000000000000" pitchFamily="2" charset="0"/>
            </a:endParaRPr>
          </a:p>
          <a:p>
            <a:pPr lvl="1"/>
            <a:r>
              <a:rPr lang="en-US" sz="2400" dirty="0">
                <a:latin typeface="Oswald" panose="00000500000000000000" pitchFamily="2" charset="0"/>
              </a:rPr>
              <a:t>Weekly Reports:</a:t>
            </a:r>
            <a:endParaRPr lang="en-US" dirty="0">
              <a:latin typeface="Oswald" panose="00000500000000000000" pitchFamily="2" charset="0"/>
            </a:endParaRPr>
          </a:p>
          <a:p>
            <a:pPr lvl="2"/>
            <a:r>
              <a:rPr lang="en-US" dirty="0">
                <a:latin typeface="Oswald" panose="00000500000000000000" pitchFamily="2" charset="0"/>
              </a:rPr>
              <a:t>SECC Names List By Area</a:t>
            </a:r>
            <a:endParaRPr lang="en-US" sz="2000" dirty="0">
              <a:latin typeface="Oswald" panose="00000500000000000000" pitchFamily="2" charset="0"/>
            </a:endParaRPr>
          </a:p>
          <a:p>
            <a:pPr lvl="2"/>
            <a:r>
              <a:rPr lang="en-US" dirty="0">
                <a:latin typeface="Oswald" panose="00000500000000000000" pitchFamily="2" charset="0"/>
              </a:rPr>
              <a:t>SECC Summary By Area And Date</a:t>
            </a:r>
            <a:endParaRPr lang="en-US" sz="2000" dirty="0">
              <a:latin typeface="Oswald" panose="00000500000000000000" pitchFamily="2" charset="0"/>
            </a:endParaRPr>
          </a:p>
          <a:p>
            <a:pPr lvl="2"/>
            <a:r>
              <a:rPr lang="en-US" dirty="0">
                <a:latin typeface="Oswald" panose="00000500000000000000" pitchFamily="2" charset="0"/>
              </a:rPr>
              <a:t>SECC Summary By Area, Type, And Date</a:t>
            </a:r>
            <a:endParaRPr lang="en-US" sz="2000" dirty="0">
              <a:latin typeface="Oswald" panose="00000500000000000000" pitchFamily="2" charset="0"/>
            </a:endParaRPr>
          </a:p>
          <a:p>
            <a:pPr lvl="2"/>
            <a:r>
              <a:rPr lang="en-US" dirty="0">
                <a:latin typeface="Oswald" panose="00000500000000000000" pitchFamily="2" charset="0"/>
              </a:rPr>
              <a:t>SECC Employee Participation</a:t>
            </a:r>
            <a:endParaRPr lang="en-US" sz="2000" dirty="0">
              <a:latin typeface="Oswald" panose="00000500000000000000" pitchFamily="2" charset="0"/>
            </a:endParaRPr>
          </a:p>
          <a:p>
            <a:pPr lvl="2"/>
            <a:r>
              <a:rPr lang="en-US" dirty="0">
                <a:latin typeface="Oswald" panose="00000500000000000000" pitchFamily="2" charset="0"/>
              </a:rPr>
              <a:t>SECC Credit Card donation report (from United Way)</a:t>
            </a:r>
          </a:p>
          <a:p>
            <a:pPr lvl="2"/>
            <a:r>
              <a:rPr lang="en-US" sz="2100" b="1" i="1" dirty="0">
                <a:solidFill>
                  <a:srgbClr val="92D050"/>
                </a:solidFill>
                <a:latin typeface="Oswald" panose="00000500000000000000" pitchFamily="2" charset="0"/>
              </a:rPr>
              <a:t>NEW</a:t>
            </a:r>
            <a:r>
              <a:rPr lang="en-US" sz="2000" dirty="0">
                <a:latin typeface="Oswald" panose="00000500000000000000" pitchFamily="2" charset="0"/>
              </a:rPr>
              <a:t> – notification emails of Higher-Education Automated Authorization Form Processing</a:t>
            </a:r>
          </a:p>
          <a:p>
            <a:pPr lvl="0"/>
            <a:endParaRPr lang="en-US" sz="2100" dirty="0">
              <a:latin typeface="Oswald" panose="00000500000000000000" pitchFamily="2" charset="0"/>
            </a:endParaRPr>
          </a:p>
          <a:p>
            <a:endParaRPr lang="en-US" sz="21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16</a:t>
            </a:fld>
            <a:endParaRPr lang="en-US"/>
          </a:p>
        </p:txBody>
      </p:sp>
      <p:sp>
        <p:nvSpPr>
          <p:cNvPr id="8" name="TextBox 7">
            <a:extLst>
              <a:ext uri="{FF2B5EF4-FFF2-40B4-BE49-F238E27FC236}">
                <a16:creationId xmlns:a16="http://schemas.microsoft.com/office/drawing/2014/main" id="{E9E8B193-0E6F-392E-3EB6-93B8475D1896}"/>
              </a:ext>
            </a:extLst>
          </p:cNvPr>
          <p:cNvSpPr txBox="1"/>
          <p:nvPr/>
        </p:nvSpPr>
        <p:spPr>
          <a:xfrm>
            <a:off x="533400" y="323371"/>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Area Coordinator</a:t>
            </a:r>
          </a:p>
        </p:txBody>
      </p:sp>
    </p:spTree>
    <p:extLst>
      <p:ext uri="{BB962C8B-B14F-4D97-AF65-F5344CB8AC3E}">
        <p14:creationId xmlns:p14="http://schemas.microsoft.com/office/powerpoint/2010/main" val="1070864879"/>
      </p:ext>
    </p:extLst>
  </p:cSld>
  <p:clrMapOvr>
    <a:masterClrMapping/>
  </p:clrMapOvr>
  <mc:AlternateContent xmlns:mc="http://schemas.openxmlformats.org/markup-compatibility/2006" xmlns:p14="http://schemas.microsoft.com/office/powerpoint/2010/main">
    <mc:Choice Requires="p14">
      <p:transition spd="slow" p14:dur="2000" advTm="42123"/>
    </mc:Choice>
    <mc:Fallback xmlns="">
      <p:transition spd="slow" advTm="4212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1926" y="1375177"/>
            <a:ext cx="10940473" cy="4981176"/>
          </a:xfrm>
        </p:spPr>
        <p:txBody>
          <a:bodyPr>
            <a:noAutofit/>
          </a:bodyPr>
          <a:lstStyle/>
          <a:p>
            <a:r>
              <a:rPr lang="en-US" sz="2800" b="1" dirty="0">
                <a:latin typeface="Oswald" panose="00000500000000000000" pitchFamily="2" charset="0"/>
              </a:rPr>
              <a:t>Wednesday Mornings</a:t>
            </a:r>
            <a:r>
              <a:rPr lang="en-US" sz="2800" dirty="0">
                <a:latin typeface="Oswald" panose="00000500000000000000" pitchFamily="2" charset="0"/>
              </a:rPr>
              <a:t>: </a:t>
            </a:r>
          </a:p>
          <a:p>
            <a:pPr lvl="0"/>
            <a:r>
              <a:rPr lang="en-US" sz="2800" dirty="0">
                <a:latin typeface="Oswald" panose="00000500000000000000" pitchFamily="2" charset="0"/>
              </a:rPr>
              <a:t>Complete Higher-Education Automated Authorization form for Area fundraisers</a:t>
            </a:r>
          </a:p>
          <a:p>
            <a:pPr lvl="0"/>
            <a:endParaRPr lang="en-US" sz="2800" dirty="0">
              <a:latin typeface="Oswald" panose="00000500000000000000" pitchFamily="2" charset="0"/>
            </a:endParaRPr>
          </a:p>
          <a:p>
            <a:pPr lvl="0"/>
            <a:r>
              <a:rPr lang="en-US" sz="2800" dirty="0">
                <a:latin typeface="Oswald" panose="00000500000000000000" pitchFamily="2" charset="0"/>
              </a:rPr>
              <a:t>Collect and compile from Unit Coordinators:</a:t>
            </a:r>
          </a:p>
          <a:p>
            <a:pPr lvl="1"/>
            <a:r>
              <a:rPr lang="en-US" sz="1800" dirty="0">
                <a:latin typeface="Oswald" panose="00000500000000000000" pitchFamily="2" charset="0"/>
              </a:rPr>
              <a:t>Cash/Check donations, Form 2&amp;4</a:t>
            </a:r>
          </a:p>
          <a:p>
            <a:pPr lvl="1"/>
            <a:r>
              <a:rPr lang="en-US" sz="1800" dirty="0">
                <a:latin typeface="Oswald" panose="00000500000000000000" pitchFamily="2" charset="0"/>
              </a:rPr>
              <a:t>Printed Higher-Education Automated Authorizations Forms with cash/check</a:t>
            </a:r>
          </a:p>
          <a:p>
            <a:pPr lvl="1"/>
            <a:r>
              <a:rPr lang="en-US" sz="1800" dirty="0">
                <a:latin typeface="Oswald" panose="00000500000000000000" pitchFamily="2" charset="0"/>
              </a:rPr>
              <a:t>Ensure all amounts match and forms are completed correctly</a:t>
            </a:r>
          </a:p>
          <a:p>
            <a:pPr lvl="1"/>
            <a:r>
              <a:rPr lang="en-US" sz="1800" dirty="0">
                <a:latin typeface="Oswald" panose="00000500000000000000" pitchFamily="2" charset="0"/>
              </a:rPr>
              <a:t>Fill out the Pledge Report Form envelope, deposit slip and make copies</a:t>
            </a:r>
          </a:p>
          <a:p>
            <a:pPr marL="342900" lvl="1"/>
            <a:endParaRPr lang="en-US" sz="1800" dirty="0">
              <a:latin typeface="Oswald" panose="00000500000000000000" pitchFamily="2" charset="0"/>
            </a:endParaRPr>
          </a:p>
          <a:p>
            <a:r>
              <a:rPr lang="en-US" sz="2800" dirty="0">
                <a:latin typeface="Oswald" panose="00000500000000000000" pitchFamily="2" charset="0"/>
              </a:rPr>
              <a:t>Check-in with Unit Coordinators to share weekly reports and campaign reminders as well as seeing if they need support on their efforts. </a:t>
            </a:r>
          </a:p>
          <a:p>
            <a:endParaRPr lang="en-US" sz="2000" dirty="0">
              <a:latin typeface="Oswald" panose="00000500000000000000" pitchFamily="2" charset="0"/>
            </a:endParaRPr>
          </a:p>
          <a:p>
            <a:endParaRPr lang="en-US" sz="2000" dirty="0">
              <a:latin typeface="Oswald" panose="00000500000000000000" pitchFamily="2" charset="0"/>
            </a:endParaRPr>
          </a:p>
          <a:p>
            <a:r>
              <a:rPr lang="en-US" sz="2000" dirty="0">
                <a:latin typeface="Oswald" panose="00000500000000000000" pitchFamily="2" charset="0"/>
              </a:rPr>
              <a:t> </a:t>
            </a:r>
          </a:p>
        </p:txBody>
      </p:sp>
      <p:sp>
        <p:nvSpPr>
          <p:cNvPr id="4" name="Slide Number Placeholder 3"/>
          <p:cNvSpPr>
            <a:spLocks noGrp="1"/>
          </p:cNvSpPr>
          <p:nvPr>
            <p:ph type="sldNum" sz="quarter" idx="12"/>
          </p:nvPr>
        </p:nvSpPr>
        <p:spPr/>
        <p:txBody>
          <a:bodyPr/>
          <a:lstStyle/>
          <a:p>
            <a:fld id="{F22A06C4-9F5E-4CFC-91BD-292B7DF27EE5}" type="slidenum">
              <a:rPr lang="en-US" smtClean="0"/>
              <a:t>17</a:t>
            </a:fld>
            <a:endParaRPr lang="en-US"/>
          </a:p>
        </p:txBody>
      </p:sp>
      <p:sp>
        <p:nvSpPr>
          <p:cNvPr id="5" name="TextBox 4">
            <a:extLst>
              <a:ext uri="{FF2B5EF4-FFF2-40B4-BE49-F238E27FC236}">
                <a16:creationId xmlns:a16="http://schemas.microsoft.com/office/drawing/2014/main" id="{10CFF6E1-E62D-4D51-FADE-78349DFDD271}"/>
              </a:ext>
            </a:extLst>
          </p:cNvPr>
          <p:cNvSpPr txBox="1"/>
          <p:nvPr/>
        </p:nvSpPr>
        <p:spPr>
          <a:xfrm>
            <a:off x="480291" y="378224"/>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Area Coordinator Wednesday “To Do” List</a:t>
            </a:r>
          </a:p>
        </p:txBody>
      </p:sp>
    </p:spTree>
    <p:extLst>
      <p:ext uri="{BB962C8B-B14F-4D97-AF65-F5344CB8AC3E}">
        <p14:creationId xmlns:p14="http://schemas.microsoft.com/office/powerpoint/2010/main" val="1487242973"/>
      </p:ext>
    </p:extLst>
  </p:cSld>
  <p:clrMapOvr>
    <a:masterClrMapping/>
  </p:clrMapOvr>
  <mc:AlternateContent xmlns:mc="http://schemas.openxmlformats.org/markup-compatibility/2006" xmlns:p14="http://schemas.microsoft.com/office/powerpoint/2010/main">
    <mc:Choice Requires="p14">
      <p:transition spd="slow" p14:dur="2000" advTm="36929"/>
    </mc:Choice>
    <mc:Fallback xmlns="">
      <p:transition spd="slow" advTm="3692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8527"/>
            <a:ext cx="10455563" cy="5257800"/>
          </a:xfrm>
        </p:spPr>
        <p:txBody>
          <a:bodyPr>
            <a:normAutofit lnSpcReduction="10000"/>
          </a:bodyPr>
          <a:lstStyle/>
          <a:p>
            <a:r>
              <a:rPr lang="en-US" sz="1600" b="1" i="1" dirty="0">
                <a:latin typeface="Oswald" panose="00000500000000000000" pitchFamily="2" charset="0"/>
              </a:rPr>
              <a:t>HAND DELIVER DEPOSIT BAG TO:	</a:t>
            </a:r>
            <a:r>
              <a:rPr lang="en-US" sz="1600" dirty="0">
                <a:latin typeface="Oswald" panose="00000500000000000000" pitchFamily="2" charset="0"/>
              </a:rPr>
              <a:t>Financial Management Operations (FMO), 3</a:t>
            </a:r>
            <a:r>
              <a:rPr lang="en-US" sz="1600" baseline="30000" dirty="0">
                <a:latin typeface="Oswald" panose="00000500000000000000" pitchFamily="2" charset="0"/>
              </a:rPr>
              <a:t>rd</a:t>
            </a:r>
            <a:r>
              <a:rPr lang="en-US" sz="1600" dirty="0">
                <a:latin typeface="Oswald" panose="00000500000000000000" pitchFamily="2" charset="0"/>
              </a:rPr>
              <a:t> Floor, Ste 3400  </a:t>
            </a:r>
            <a:r>
              <a:rPr lang="en-US" sz="1600" u="sng" dirty="0">
                <a:latin typeface="Oswald" panose="00000500000000000000" pitchFamily="2" charset="0"/>
              </a:rPr>
              <a:t>BEFORE 3:00 PM</a:t>
            </a:r>
            <a:endParaRPr lang="en-US" sz="1600" dirty="0">
              <a:latin typeface="Oswald" panose="00000500000000000000" pitchFamily="2" charset="0"/>
            </a:endParaRPr>
          </a:p>
          <a:p>
            <a:endParaRPr lang="en-US" sz="1600" b="1" cap="all" dirty="0">
              <a:latin typeface="Oswald" panose="00000500000000000000" pitchFamily="2" charset="0"/>
            </a:endParaRPr>
          </a:p>
          <a:p>
            <a:r>
              <a:rPr lang="en-US" sz="1600" b="1" cap="all" dirty="0">
                <a:latin typeface="Oswald" panose="00000500000000000000" pitchFamily="2" charset="0"/>
              </a:rPr>
              <a:t>INCLUDE:</a:t>
            </a:r>
          </a:p>
          <a:p>
            <a:r>
              <a:rPr lang="en-US" sz="1600" dirty="0">
                <a:latin typeface="Oswald" panose="00000500000000000000" pitchFamily="2" charset="0"/>
                <a:sym typeface="Webdings" panose="05030102010509060703" pitchFamily="18" charset="2"/>
              </a:rPr>
              <a:t></a:t>
            </a:r>
            <a:r>
              <a:rPr lang="en-US" sz="1600" dirty="0">
                <a:latin typeface="Oswald" panose="00000500000000000000" pitchFamily="2" charset="0"/>
              </a:rPr>
              <a:t>Envelope:</a:t>
            </a:r>
          </a:p>
          <a:p>
            <a:pPr lvl="1"/>
            <a:r>
              <a:rPr lang="en-US" sz="1400" dirty="0">
                <a:latin typeface="Oswald" panose="00000500000000000000" pitchFamily="2" charset="0"/>
              </a:rPr>
              <a:t>Complete Pledge Report Form on envelope</a:t>
            </a:r>
          </a:p>
          <a:p>
            <a:pPr lvl="1"/>
            <a:r>
              <a:rPr lang="en-US" sz="1400" dirty="0">
                <a:latin typeface="Oswald" panose="00000500000000000000" pitchFamily="2" charset="0"/>
              </a:rPr>
              <a:t>Copies of Higher-Education Automated Authorization form from individuals or fundraisers</a:t>
            </a:r>
          </a:p>
          <a:p>
            <a:pPr lvl="1"/>
            <a:r>
              <a:rPr lang="en-US" sz="1400" dirty="0">
                <a:latin typeface="Oswald" panose="00000500000000000000" pitchFamily="2" charset="0"/>
              </a:rPr>
              <a:t>Copy of deposit slip</a:t>
            </a:r>
          </a:p>
          <a:p>
            <a:pPr lvl="1"/>
            <a:r>
              <a:rPr lang="en-US" sz="1400" dirty="0">
                <a:latin typeface="Oswald" panose="00000500000000000000" pitchFamily="2" charset="0"/>
              </a:rPr>
              <a:t>Form 2 &amp; 4</a:t>
            </a:r>
          </a:p>
          <a:p>
            <a:r>
              <a:rPr lang="en-US" sz="1600" dirty="0">
                <a:latin typeface="Oswald" panose="00000500000000000000" pitchFamily="2" charset="0"/>
              </a:rPr>
              <a:t> </a:t>
            </a:r>
          </a:p>
          <a:p>
            <a:r>
              <a:rPr lang="en-US" sz="1600" dirty="0">
                <a:latin typeface="Oswald" panose="00000500000000000000" pitchFamily="2" charset="0"/>
                <a:sym typeface="Webdings" panose="05030102010509060703" pitchFamily="18" charset="2"/>
              </a:rPr>
              <a:t></a:t>
            </a:r>
            <a:r>
              <a:rPr lang="en-US" sz="1600" dirty="0">
                <a:latin typeface="Oswald" panose="00000500000000000000" pitchFamily="2" charset="0"/>
              </a:rPr>
              <a:t>  Deposit Bag:  </a:t>
            </a:r>
            <a:r>
              <a:rPr lang="en-US" sz="1600" i="1" dirty="0">
                <a:latin typeface="Oswald" panose="00000500000000000000" pitchFamily="2" charset="0"/>
              </a:rPr>
              <a:t>DO NOT seal the plastic bag!</a:t>
            </a:r>
          </a:p>
          <a:p>
            <a:pPr lvl="1"/>
            <a:r>
              <a:rPr lang="en-US" sz="1400" dirty="0">
                <a:latin typeface="Oswald" panose="00000500000000000000" pitchFamily="2" charset="0"/>
              </a:rPr>
              <a:t>Deposit slip</a:t>
            </a:r>
          </a:p>
          <a:p>
            <a:pPr lvl="1"/>
            <a:r>
              <a:rPr lang="en-US" sz="1400" dirty="0">
                <a:latin typeface="Oswald" panose="00000500000000000000" pitchFamily="2" charset="0"/>
              </a:rPr>
              <a:t>All cash &amp; checks</a:t>
            </a:r>
          </a:p>
          <a:p>
            <a:pPr lvl="1"/>
            <a:r>
              <a:rPr lang="en-US" sz="1400" dirty="0">
                <a:latin typeface="Oswald" panose="00000500000000000000" pitchFamily="2" charset="0"/>
              </a:rPr>
              <a:t>Envelope containing the items above</a:t>
            </a:r>
          </a:p>
          <a:p>
            <a:r>
              <a:rPr lang="en-US" sz="1600" dirty="0">
                <a:latin typeface="Oswald" panose="00000500000000000000" pitchFamily="2" charset="0"/>
              </a:rPr>
              <a:t> </a:t>
            </a:r>
          </a:p>
          <a:p>
            <a:r>
              <a:rPr lang="en-US" sz="1600" dirty="0">
                <a:latin typeface="Oswald" panose="00000500000000000000" pitchFamily="2" charset="0"/>
                <a:sym typeface="Webdings" panose="05030102010509060703" pitchFamily="18" charset="2"/>
              </a:rPr>
              <a:t>   </a:t>
            </a:r>
            <a:r>
              <a:rPr lang="en-US" sz="1600" dirty="0">
                <a:latin typeface="Oswald" panose="00000500000000000000" pitchFamily="2" charset="0"/>
              </a:rPr>
              <a:t>Write amount and ‘SECC deposit’ on deposit bag label &amp; on top tab</a:t>
            </a:r>
          </a:p>
          <a:p>
            <a:r>
              <a:rPr lang="en-US" sz="1600" dirty="0">
                <a:latin typeface="Oswald" panose="00000500000000000000" pitchFamily="2" charset="0"/>
                <a:sym typeface="Webdings" panose="05030102010509060703" pitchFamily="18" charset="2"/>
              </a:rPr>
              <a:t>   </a:t>
            </a:r>
            <a:r>
              <a:rPr lang="en-US" sz="1600" dirty="0">
                <a:latin typeface="Oswald" panose="00000500000000000000" pitchFamily="2" charset="0"/>
              </a:rPr>
              <a:t>Tear off and keep the completed deposit bag tab with your records</a:t>
            </a:r>
          </a:p>
          <a:p>
            <a:endParaRPr lang="en-US" sz="1100" dirty="0">
              <a:latin typeface="Oswald" panose="00000500000000000000" pitchFamily="2" charset="0"/>
            </a:endParaRPr>
          </a:p>
          <a:p>
            <a:endParaRPr lang="en-US" sz="1100" dirty="0">
              <a:latin typeface="Oswald" panose="00000500000000000000" pitchFamily="2" charset="0"/>
            </a:endParaRPr>
          </a:p>
          <a:p>
            <a:r>
              <a:rPr lang="en-US" sz="1100" dirty="0">
                <a:latin typeface="Oswald" panose="00000500000000000000" pitchFamily="2" charset="0"/>
              </a:rPr>
              <a:t>NOTE: Cash over $100 should be put in a locked safe until the Thursday deposit or make an early deposit to the GSC cashier by following the normal deposit guidelines.  Deliveries over $5,000 should have a security escort.  </a:t>
            </a:r>
          </a:p>
          <a:p>
            <a:endParaRPr lang="en-US" sz="1000" dirty="0">
              <a:latin typeface="Oswald" panose="00000500000000000000" pitchFamily="2" charset="0"/>
            </a:endParaRPr>
          </a:p>
          <a:p>
            <a:pPr marL="342900" lvl="1" algn="ctr"/>
            <a:r>
              <a:rPr lang="en-US" sz="1400" b="1" dirty="0">
                <a:latin typeface="Oswald" panose="00000500000000000000" pitchFamily="2" charset="0"/>
              </a:rPr>
              <a:t>KEEP A COPY OF EVERYTHING FOR YOUR RECORDS!</a:t>
            </a:r>
            <a:endParaRPr lang="en-US" sz="1400" dirty="0">
              <a:latin typeface="Oswald" panose="00000500000000000000" pitchFamily="2" charset="0"/>
            </a:endParaRPr>
          </a:p>
        </p:txBody>
      </p:sp>
      <p:sp>
        <p:nvSpPr>
          <p:cNvPr id="5" name="Slide Number Placeholder 4"/>
          <p:cNvSpPr>
            <a:spLocks noGrp="1"/>
          </p:cNvSpPr>
          <p:nvPr>
            <p:ph type="sldNum" sz="quarter" idx="12"/>
          </p:nvPr>
        </p:nvSpPr>
        <p:spPr/>
        <p:txBody>
          <a:bodyPr/>
          <a:lstStyle/>
          <a:p>
            <a:fld id="{F22A06C4-9F5E-4CFC-91BD-292B7DF27EE5}" type="slidenum">
              <a:rPr lang="en-US" smtClean="0"/>
              <a:t>18</a:t>
            </a:fld>
            <a:endParaRPr lang="en-US"/>
          </a:p>
        </p:txBody>
      </p:sp>
      <p:sp>
        <p:nvSpPr>
          <p:cNvPr id="4" name="TextBox 3">
            <a:extLst>
              <a:ext uri="{FF2B5EF4-FFF2-40B4-BE49-F238E27FC236}">
                <a16:creationId xmlns:a16="http://schemas.microsoft.com/office/drawing/2014/main" id="{786783A5-4B40-CCC9-C132-C6C27042F879}"/>
              </a:ext>
            </a:extLst>
          </p:cNvPr>
          <p:cNvSpPr txBox="1"/>
          <p:nvPr/>
        </p:nvSpPr>
        <p:spPr>
          <a:xfrm>
            <a:off x="489527" y="365004"/>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Area Coordinator Thursday “To Do” List</a:t>
            </a:r>
          </a:p>
        </p:txBody>
      </p:sp>
    </p:spTree>
    <p:extLst>
      <p:ext uri="{BB962C8B-B14F-4D97-AF65-F5344CB8AC3E}">
        <p14:creationId xmlns:p14="http://schemas.microsoft.com/office/powerpoint/2010/main" val="2942462110"/>
      </p:ext>
    </p:extLst>
  </p:cSld>
  <p:clrMapOvr>
    <a:masterClrMapping/>
  </p:clrMapOvr>
  <mc:AlternateContent xmlns:mc="http://schemas.openxmlformats.org/markup-compatibility/2006" xmlns:p14="http://schemas.microsoft.com/office/powerpoint/2010/main">
    <mc:Choice Requires="p14">
      <p:transition spd="slow" p14:dur="2000" advTm="114450"/>
    </mc:Choice>
    <mc:Fallback xmlns="">
      <p:transition spd="slow" advTm="11445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CB4E5-24B9-918C-9EEE-09B389D7A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845A8C-F7BC-D467-3135-48DB41602E2C}"/>
              </a:ext>
            </a:extLst>
          </p:cNvPr>
          <p:cNvSpPr>
            <a:spLocks noGrp="1"/>
          </p:cNvSpPr>
          <p:nvPr>
            <p:ph type="ctrTitle"/>
          </p:nvPr>
        </p:nvSpPr>
        <p:spPr>
          <a:xfrm>
            <a:off x="914400" y="3025293"/>
            <a:ext cx="10363200" cy="1470025"/>
          </a:xfrm>
        </p:spPr>
        <p:txBody>
          <a:bodyPr/>
          <a:lstStyle/>
          <a:p>
            <a:r>
              <a:rPr lang="en-US" dirty="0"/>
              <a:t>Unit Coordinators</a:t>
            </a:r>
          </a:p>
        </p:txBody>
      </p:sp>
    </p:spTree>
    <p:extLst>
      <p:ext uri="{BB962C8B-B14F-4D97-AF65-F5344CB8AC3E}">
        <p14:creationId xmlns:p14="http://schemas.microsoft.com/office/powerpoint/2010/main" val="1848825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581" y="1537855"/>
            <a:ext cx="4348019" cy="4525963"/>
          </a:xfrm>
        </p:spPr>
        <p:txBody>
          <a:bodyPr>
            <a:normAutofit/>
          </a:bodyPr>
          <a:lstStyle/>
          <a:p>
            <a:pPr>
              <a:spcBef>
                <a:spcPts val="600"/>
              </a:spcBef>
              <a:spcAft>
                <a:spcPts val="600"/>
              </a:spcAft>
            </a:pPr>
            <a:r>
              <a:rPr lang="en-US" sz="2200" b="1" u="sng" dirty="0">
                <a:latin typeface="Oswald" panose="00000500000000000000" pitchFamily="2" charset="0"/>
              </a:rPr>
              <a:t>What is a Unit Coordinator?</a:t>
            </a:r>
          </a:p>
          <a:p>
            <a:pPr marL="342900" indent="-342900">
              <a:spcBef>
                <a:spcPts val="600"/>
              </a:spcBef>
              <a:spcAft>
                <a:spcPts val="600"/>
              </a:spcAft>
              <a:buFont typeface="Arial" panose="020B0604020202020204" pitchFamily="34" charset="0"/>
              <a:buChar char="•"/>
            </a:pPr>
            <a:r>
              <a:rPr lang="en-US" sz="2200" dirty="0">
                <a:latin typeface="Oswald" panose="00000500000000000000" pitchFamily="2" charset="0"/>
              </a:rPr>
              <a:t>The front-line members of the SECC team.  </a:t>
            </a:r>
          </a:p>
          <a:p>
            <a:pPr marL="342900" indent="-342900">
              <a:spcBef>
                <a:spcPts val="600"/>
              </a:spcBef>
              <a:spcAft>
                <a:spcPts val="600"/>
              </a:spcAft>
              <a:buFont typeface="Arial" panose="020B0604020202020204" pitchFamily="34" charset="0"/>
              <a:buChar char="•"/>
            </a:pPr>
            <a:r>
              <a:rPr lang="en-US" sz="2200" dirty="0">
                <a:latin typeface="Oswald" panose="00000500000000000000" pitchFamily="2" charset="0"/>
              </a:rPr>
              <a:t>Distribute materials to employees, fill out and deliver weekly reports</a:t>
            </a:r>
          </a:p>
          <a:p>
            <a:pPr marL="342900" indent="-342900">
              <a:spcBef>
                <a:spcPts val="600"/>
              </a:spcBef>
              <a:spcAft>
                <a:spcPts val="600"/>
              </a:spcAft>
              <a:buFont typeface="Arial" panose="020B0604020202020204" pitchFamily="34" charset="0"/>
              <a:buChar char="•"/>
            </a:pPr>
            <a:r>
              <a:rPr lang="en-US" sz="2200" dirty="0">
                <a:latin typeface="Oswald" panose="00000500000000000000" pitchFamily="2" charset="0"/>
              </a:rPr>
              <a:t>Answer questions to assist with understanding and participating in the SECC.</a:t>
            </a:r>
          </a:p>
          <a:p>
            <a:pPr marL="342900" indent="-342900">
              <a:spcBef>
                <a:spcPts val="600"/>
              </a:spcBef>
              <a:spcAft>
                <a:spcPts val="600"/>
              </a:spcAft>
              <a:buFont typeface="Arial" panose="020B0604020202020204" pitchFamily="34" charset="0"/>
              <a:buChar char="•"/>
            </a:pPr>
            <a:r>
              <a:rPr lang="en-US" sz="2200" dirty="0">
                <a:latin typeface="Oswald" panose="00000500000000000000" pitchFamily="2" charset="0"/>
              </a:rPr>
              <a:t>Share messages with employees on charities in the SECC.</a:t>
            </a:r>
          </a:p>
          <a:p>
            <a:pPr>
              <a:spcBef>
                <a:spcPts val="600"/>
              </a:spcBef>
              <a:spcAft>
                <a:spcPts val="600"/>
              </a:spcAft>
            </a:pPr>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20</a:t>
            </a:fld>
            <a:endParaRPr lang="en-US"/>
          </a:p>
        </p:txBody>
      </p:sp>
      <p:sp>
        <p:nvSpPr>
          <p:cNvPr id="5" name="Content Placeholder 2">
            <a:extLst>
              <a:ext uri="{FF2B5EF4-FFF2-40B4-BE49-F238E27FC236}">
                <a16:creationId xmlns:a16="http://schemas.microsoft.com/office/drawing/2014/main" id="{A93C70EE-7616-4F2A-AF62-B8339BC5D4F1}"/>
              </a:ext>
            </a:extLst>
          </p:cNvPr>
          <p:cNvSpPr txBox="1">
            <a:spLocks/>
          </p:cNvSpPr>
          <p:nvPr/>
        </p:nvSpPr>
        <p:spPr>
          <a:xfrm>
            <a:off x="6179124" y="1539878"/>
            <a:ext cx="4969164" cy="5181600"/>
          </a:xfrm>
          <a:prstGeom prst="rect">
            <a:avLst/>
          </a:prstGeom>
        </p:spPr>
        <p:txBody>
          <a:bodyPr vert="horz" lIns="91440" tIns="45720" rIns="91440" bIns="45720" rtlCol="0">
            <a:normAutofit fontScale="47500" lnSpcReduction="20000"/>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lnSpc>
                <a:spcPct val="120000"/>
              </a:lnSpc>
              <a:spcAft>
                <a:spcPts val="600"/>
              </a:spcAft>
              <a:buNone/>
            </a:pPr>
            <a:r>
              <a:rPr lang="en-US" sz="4600" b="1" u="sng" dirty="0">
                <a:solidFill>
                  <a:srgbClr val="500000"/>
                </a:solidFill>
                <a:latin typeface="Oswald" panose="00000500000000000000" pitchFamily="2" charset="0"/>
              </a:rPr>
              <a:t>Administrative Responsibilities:</a:t>
            </a:r>
          </a:p>
          <a:p>
            <a:pPr>
              <a:lnSpc>
                <a:spcPct val="120000"/>
              </a:lnSpc>
              <a:spcAft>
                <a:spcPts val="600"/>
              </a:spcAft>
            </a:pPr>
            <a:r>
              <a:rPr lang="en-US" sz="4600" dirty="0">
                <a:solidFill>
                  <a:srgbClr val="500000"/>
                </a:solidFill>
                <a:latin typeface="Oswald" panose="00000500000000000000" pitchFamily="2" charset="0"/>
              </a:rPr>
              <a:t>Be familiar with the payroll donation on SSO, authorization form and credit card processes</a:t>
            </a:r>
          </a:p>
          <a:p>
            <a:pPr>
              <a:lnSpc>
                <a:spcPct val="120000"/>
              </a:lnSpc>
              <a:spcAft>
                <a:spcPts val="600"/>
              </a:spcAft>
            </a:pPr>
            <a:r>
              <a:rPr lang="en-US" sz="4600" dirty="0">
                <a:solidFill>
                  <a:srgbClr val="500000"/>
                </a:solidFill>
                <a:latin typeface="Oswald" panose="00000500000000000000" pitchFamily="2" charset="0"/>
              </a:rPr>
              <a:t>Host Fundraisers – document names of fundraiser participants who donate $24 or more.  </a:t>
            </a:r>
          </a:p>
          <a:p>
            <a:pPr>
              <a:lnSpc>
                <a:spcPct val="120000"/>
              </a:lnSpc>
              <a:spcAft>
                <a:spcPts val="600"/>
              </a:spcAft>
            </a:pPr>
            <a:r>
              <a:rPr lang="en-US" sz="4600" dirty="0">
                <a:solidFill>
                  <a:srgbClr val="500000"/>
                </a:solidFill>
                <a:latin typeface="Oswald" panose="00000500000000000000" pitchFamily="2" charset="0"/>
              </a:rPr>
              <a:t>Deliver forms to the Area Coordinators Wednesday by 9 a.m.</a:t>
            </a:r>
          </a:p>
          <a:p>
            <a:pPr>
              <a:lnSpc>
                <a:spcPct val="120000"/>
              </a:lnSpc>
              <a:spcAft>
                <a:spcPts val="600"/>
              </a:spcAft>
            </a:pPr>
            <a:r>
              <a:rPr lang="en-US" sz="4600" dirty="0">
                <a:solidFill>
                  <a:srgbClr val="500000"/>
                </a:solidFill>
                <a:latin typeface="Oswald" panose="00000500000000000000" pitchFamily="2" charset="0"/>
              </a:rPr>
              <a:t>Represent your unit at the training workshop and other meetings as scheduled.</a:t>
            </a:r>
          </a:p>
          <a:p>
            <a:pPr>
              <a:lnSpc>
                <a:spcPct val="120000"/>
              </a:lnSpc>
              <a:spcAft>
                <a:spcPts val="600"/>
              </a:spcAft>
            </a:pPr>
            <a:endParaRPr lang="en-US" dirty="0">
              <a:solidFill>
                <a:srgbClr val="500000"/>
              </a:solidFill>
              <a:latin typeface="Oswald" panose="00000500000000000000" pitchFamily="2" charset="0"/>
            </a:endParaRPr>
          </a:p>
        </p:txBody>
      </p:sp>
      <p:sp>
        <p:nvSpPr>
          <p:cNvPr id="7" name="TextBox 6">
            <a:extLst>
              <a:ext uri="{FF2B5EF4-FFF2-40B4-BE49-F238E27FC236}">
                <a16:creationId xmlns:a16="http://schemas.microsoft.com/office/drawing/2014/main" id="{DF10CBA0-D8F4-1F19-75EE-AA287A6ACC19}"/>
              </a:ext>
            </a:extLst>
          </p:cNvPr>
          <p:cNvSpPr txBox="1"/>
          <p:nvPr/>
        </p:nvSpPr>
        <p:spPr>
          <a:xfrm>
            <a:off x="452581" y="378637"/>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Unit Coordinators</a:t>
            </a:r>
          </a:p>
        </p:txBody>
      </p:sp>
      <p:cxnSp>
        <p:nvCxnSpPr>
          <p:cNvPr id="8" name="Straight Connector 7">
            <a:extLst>
              <a:ext uri="{FF2B5EF4-FFF2-40B4-BE49-F238E27FC236}">
                <a16:creationId xmlns:a16="http://schemas.microsoft.com/office/drawing/2014/main" id="{CC57C5B9-D428-B328-3BCE-28E6B91D4DED}"/>
              </a:ext>
            </a:extLst>
          </p:cNvPr>
          <p:cNvCxnSpPr/>
          <p:nvPr/>
        </p:nvCxnSpPr>
        <p:spPr>
          <a:xfrm>
            <a:off x="5652655" y="1479554"/>
            <a:ext cx="0" cy="4791937"/>
          </a:xfrm>
          <a:prstGeom prst="line">
            <a:avLst/>
          </a:prstGeom>
          <a:ln w="9525">
            <a:solidFill>
              <a:srgbClr val="5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1518834"/>
      </p:ext>
    </p:extLst>
  </p:cSld>
  <p:clrMapOvr>
    <a:masterClrMapping/>
  </p:clrMapOvr>
  <mc:AlternateContent xmlns:mc="http://schemas.openxmlformats.org/markup-compatibility/2006" xmlns:p14="http://schemas.microsoft.com/office/powerpoint/2010/main">
    <mc:Choice Requires="p14">
      <p:transition spd="slow" p14:dur="2000" advTm="73059"/>
    </mc:Choice>
    <mc:Fallback xmlns="">
      <p:transition spd="slow" advTm="73059"/>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78844"/>
            <a:ext cx="11314545" cy="5060501"/>
          </a:xfrm>
        </p:spPr>
        <p:txBody>
          <a:bodyPr>
            <a:normAutofit fontScale="77500" lnSpcReduction="20000"/>
          </a:bodyPr>
          <a:lstStyle/>
          <a:p>
            <a:r>
              <a:rPr lang="en-US" b="1" dirty="0">
                <a:latin typeface="Oswald" panose="00000500000000000000" pitchFamily="2" charset="0"/>
              </a:rPr>
              <a:t>Best Practices for a Successful Campaign</a:t>
            </a:r>
          </a:p>
          <a:p>
            <a:endParaRPr lang="en-US" sz="2100" dirty="0">
              <a:latin typeface="Oswald" panose="00000500000000000000" pitchFamily="2" charset="0"/>
            </a:endParaRPr>
          </a:p>
          <a:p>
            <a:pPr marL="457200" indent="-457200">
              <a:buFont typeface="+mj-lt"/>
              <a:buAutoNum type="arabicPeriod"/>
            </a:pPr>
            <a:r>
              <a:rPr lang="en-US" dirty="0">
                <a:latin typeface="Oswald" panose="00000500000000000000" pitchFamily="2" charset="0"/>
              </a:rPr>
              <a:t>Set a Goal (% and/or $) &amp; post signage around offices</a:t>
            </a:r>
          </a:p>
          <a:p>
            <a:pPr marL="457200" indent="-457200">
              <a:buFont typeface="+mj-lt"/>
              <a:buAutoNum type="arabicPeriod"/>
            </a:pPr>
            <a:r>
              <a:rPr lang="en-US" dirty="0">
                <a:latin typeface="Oswald" panose="00000500000000000000" pitchFamily="2" charset="0"/>
              </a:rPr>
              <a:t>Post on your personal social media</a:t>
            </a:r>
          </a:p>
          <a:p>
            <a:pPr marL="457200" indent="-457200">
              <a:buFont typeface="+mj-lt"/>
              <a:buAutoNum type="arabicPeriod"/>
            </a:pPr>
            <a:r>
              <a:rPr lang="en-US" dirty="0">
                <a:latin typeface="Oswald" panose="00000500000000000000" pitchFamily="2" charset="0"/>
              </a:rPr>
              <a:t>Set a face-to-face meeting with Unit Coordinators</a:t>
            </a:r>
          </a:p>
          <a:p>
            <a:pPr marL="457200" indent="-457200">
              <a:buFont typeface="+mj-lt"/>
              <a:buAutoNum type="arabicPeriod"/>
            </a:pPr>
            <a:r>
              <a:rPr lang="en-US" dirty="0">
                <a:latin typeface="Oswald" panose="00000500000000000000" pitchFamily="2" charset="0"/>
              </a:rPr>
              <a:t>Recruit a Team </a:t>
            </a:r>
          </a:p>
          <a:p>
            <a:pPr marL="457200" indent="-457200">
              <a:buFont typeface="+mj-lt"/>
              <a:buAutoNum type="arabicPeriod"/>
            </a:pPr>
            <a:r>
              <a:rPr lang="en-US" dirty="0">
                <a:latin typeface="Oswald" panose="00000500000000000000" pitchFamily="2" charset="0"/>
              </a:rPr>
              <a:t>Get SECC on staff meeting agenda</a:t>
            </a:r>
          </a:p>
          <a:p>
            <a:pPr marL="457200" indent="-457200">
              <a:buFont typeface="+mj-lt"/>
              <a:buAutoNum type="arabicPeriod"/>
            </a:pPr>
            <a:r>
              <a:rPr lang="en-US" dirty="0">
                <a:latin typeface="Oswald" panose="00000500000000000000" pitchFamily="2" charset="0"/>
              </a:rPr>
              <a:t>Rally the Troops and Make the Ask*</a:t>
            </a:r>
          </a:p>
          <a:p>
            <a:pPr marL="457200" indent="-457200">
              <a:buFont typeface="+mj-lt"/>
              <a:buAutoNum type="arabicPeriod"/>
            </a:pPr>
            <a:r>
              <a:rPr lang="en-US" dirty="0">
                <a:latin typeface="Oswald" panose="00000500000000000000" pitchFamily="2" charset="0"/>
              </a:rPr>
              <a:t>Use the I Gave Button on your email signature and share in your division</a:t>
            </a:r>
          </a:p>
          <a:p>
            <a:pPr marL="457200" indent="-457200">
              <a:buFont typeface="+mj-lt"/>
              <a:buAutoNum type="arabicPeriod"/>
            </a:pPr>
            <a:r>
              <a:rPr lang="en-US" dirty="0">
                <a:latin typeface="Oswald" panose="00000500000000000000" pitchFamily="2" charset="0"/>
              </a:rPr>
              <a:t>Distribute the “We Give” poster to donors to post in their office.</a:t>
            </a:r>
          </a:p>
          <a:p>
            <a:pPr marL="457200" indent="-457200">
              <a:buFont typeface="+mj-lt"/>
              <a:buAutoNum type="arabicPeriod"/>
            </a:pPr>
            <a:r>
              <a:rPr lang="en-US" dirty="0">
                <a:latin typeface="Oswald" panose="00000500000000000000" pitchFamily="2" charset="0"/>
              </a:rPr>
              <a:t>Report, Thank &amp; Inform</a:t>
            </a:r>
          </a:p>
          <a:p>
            <a:pPr marL="457200" indent="-457200">
              <a:buFont typeface="+mj-lt"/>
              <a:buAutoNum type="arabicPeriod"/>
            </a:pPr>
            <a:endParaRPr lang="en-US" dirty="0">
              <a:latin typeface="Oswald" panose="00000500000000000000" pitchFamily="2" charset="0"/>
            </a:endParaRPr>
          </a:p>
          <a:p>
            <a:r>
              <a:rPr lang="en-US" dirty="0">
                <a:latin typeface="Oswald" panose="00000500000000000000" pitchFamily="2" charset="0"/>
              </a:rPr>
              <a:t>*Goal of 100% AWARENESS!</a:t>
            </a:r>
          </a:p>
          <a:p>
            <a:endParaRPr lang="en-US" sz="2100" dirty="0">
              <a:latin typeface="Oswald" panose="00000500000000000000" pitchFamily="2" charset="0"/>
            </a:endParaRPr>
          </a:p>
          <a:p>
            <a:endParaRPr lang="en-US" sz="21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21</a:t>
            </a:fld>
            <a:endParaRPr lang="en-US"/>
          </a:p>
        </p:txBody>
      </p:sp>
      <p:sp>
        <p:nvSpPr>
          <p:cNvPr id="5" name="TextBox 4">
            <a:extLst>
              <a:ext uri="{FF2B5EF4-FFF2-40B4-BE49-F238E27FC236}">
                <a16:creationId xmlns:a16="http://schemas.microsoft.com/office/drawing/2014/main" id="{01CDF104-D040-C295-F6E1-0C83ACC218A4}"/>
              </a:ext>
            </a:extLst>
          </p:cNvPr>
          <p:cNvSpPr txBox="1"/>
          <p:nvPr/>
        </p:nvSpPr>
        <p:spPr>
          <a:xfrm>
            <a:off x="489528" y="406401"/>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Best Practices</a:t>
            </a:r>
          </a:p>
        </p:txBody>
      </p:sp>
    </p:spTree>
    <p:extLst>
      <p:ext uri="{BB962C8B-B14F-4D97-AF65-F5344CB8AC3E}">
        <p14:creationId xmlns:p14="http://schemas.microsoft.com/office/powerpoint/2010/main" val="2685784565"/>
      </p:ext>
    </p:extLst>
  </p:cSld>
  <p:clrMapOvr>
    <a:masterClrMapping/>
  </p:clrMapOvr>
  <mc:AlternateContent xmlns:mc="http://schemas.openxmlformats.org/markup-compatibility/2006" xmlns:p14="http://schemas.microsoft.com/office/powerpoint/2010/main">
    <mc:Choice Requires="p14">
      <p:transition spd="slow" p14:dur="2000" advTm="268757"/>
    </mc:Choice>
    <mc:Fallback xmlns="">
      <p:transition spd="slow" advTm="26875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0BAAB-DF02-954D-B3ED-822F093E28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853ACE-6CB2-87A5-6B96-86492CA12107}"/>
              </a:ext>
            </a:extLst>
          </p:cNvPr>
          <p:cNvSpPr>
            <a:spLocks noGrp="1"/>
          </p:cNvSpPr>
          <p:nvPr>
            <p:ph type="ctrTitle"/>
          </p:nvPr>
        </p:nvSpPr>
        <p:spPr>
          <a:xfrm>
            <a:off x="914400" y="3025293"/>
            <a:ext cx="10363200" cy="1470025"/>
          </a:xfrm>
        </p:spPr>
        <p:txBody>
          <a:bodyPr/>
          <a:lstStyle/>
          <a:p>
            <a:r>
              <a:rPr lang="en-US" dirty="0"/>
              <a:t>Summary of Forms</a:t>
            </a:r>
          </a:p>
        </p:txBody>
      </p:sp>
    </p:spTree>
    <p:extLst>
      <p:ext uri="{BB962C8B-B14F-4D97-AF65-F5344CB8AC3E}">
        <p14:creationId xmlns:p14="http://schemas.microsoft.com/office/powerpoint/2010/main" val="3951963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90020" y="1935161"/>
            <a:ext cx="8799967" cy="4603754"/>
          </a:xfrm>
        </p:spPr>
        <p:txBody>
          <a:bodyPr>
            <a:noAutofit/>
          </a:bodyPr>
          <a:lstStyle/>
          <a:p>
            <a:r>
              <a:rPr lang="en-US" sz="2000" dirty="0">
                <a:latin typeface="Oswald" panose="00000500000000000000" pitchFamily="2" charset="0"/>
              </a:rPr>
              <a:t>Used by:</a:t>
            </a:r>
          </a:p>
          <a:p>
            <a:pPr lvl="1"/>
            <a:r>
              <a:rPr lang="en-US" sz="2000" dirty="0">
                <a:latin typeface="Oswald" panose="00000500000000000000" pitchFamily="2" charset="0"/>
              </a:rPr>
              <a:t>Employee: for one-time cash or check gifts only</a:t>
            </a:r>
          </a:p>
          <a:p>
            <a:pPr lvl="1"/>
            <a:r>
              <a:rPr lang="en-US" sz="2000" dirty="0">
                <a:latin typeface="Oswald" panose="00000500000000000000" pitchFamily="2" charset="0"/>
              </a:rPr>
              <a:t>Unit Coordinator: document fundraiser</a:t>
            </a:r>
          </a:p>
          <a:p>
            <a:endParaRPr lang="en-US" sz="2000" dirty="0">
              <a:latin typeface="Oswald" panose="00000500000000000000" pitchFamily="2" charset="0"/>
            </a:endParaRPr>
          </a:p>
          <a:p>
            <a:r>
              <a:rPr lang="en-US" sz="2000" dirty="0">
                <a:latin typeface="Oswald" panose="00000500000000000000" pitchFamily="2" charset="0"/>
              </a:rPr>
              <a:t>Fundraisers: form must be completed for each fundraiser. </a:t>
            </a:r>
          </a:p>
          <a:p>
            <a:pPr lvl="1"/>
            <a:r>
              <a:rPr lang="en-US" sz="2000" dirty="0">
                <a:latin typeface="Oswald" panose="00000500000000000000" pitchFamily="2" charset="0"/>
              </a:rPr>
              <a:t>Coordinator should select charity(</a:t>
            </a:r>
            <a:r>
              <a:rPr lang="en-US" sz="2000" dirty="0" err="1">
                <a:latin typeface="Oswald" panose="00000500000000000000" pitchFamily="2" charset="0"/>
              </a:rPr>
              <a:t>ies</a:t>
            </a:r>
            <a:r>
              <a:rPr lang="en-US" sz="2000" dirty="0">
                <a:latin typeface="Oswald" panose="00000500000000000000" pitchFamily="2" charset="0"/>
              </a:rPr>
              <a:t>) to designate funds.</a:t>
            </a:r>
          </a:p>
          <a:p>
            <a:pPr lvl="1"/>
            <a:r>
              <a:rPr lang="en-US" sz="2000" dirty="0">
                <a:latin typeface="Oswald" panose="00000500000000000000" pitchFamily="2" charset="0"/>
              </a:rPr>
              <a:t>For “Name” list the unit and title of the fundraiser.</a:t>
            </a:r>
          </a:p>
          <a:p>
            <a:pPr lvl="1"/>
            <a:r>
              <a:rPr lang="en-US" sz="2000" dirty="0">
                <a:latin typeface="Oswald" panose="00000500000000000000" pitchFamily="2" charset="0"/>
              </a:rPr>
              <a:t>Identify donors who contributed over $24 on the attached fundraiser participant spreadsheet.</a:t>
            </a:r>
          </a:p>
          <a:p>
            <a:pPr marL="0" indent="0">
              <a:buNone/>
            </a:pPr>
            <a:r>
              <a:rPr lang="en-US" sz="2000" dirty="0">
                <a:latin typeface="Oswald" panose="00000500000000000000" pitchFamily="2" charset="0"/>
              </a:rPr>
              <a:t> </a:t>
            </a:r>
          </a:p>
          <a:p>
            <a:r>
              <a:rPr lang="en-US" sz="2000" dirty="0">
                <a:latin typeface="Oswald" panose="00000500000000000000" pitchFamily="2" charset="0"/>
              </a:rPr>
              <a:t>The link to this form is available on the SECC website </a:t>
            </a:r>
            <a:r>
              <a:rPr lang="en-US" sz="2000" u="sng" dirty="0">
                <a:solidFill>
                  <a:srgbClr val="0070C0"/>
                </a:solidFill>
                <a:latin typeface="Oswald" panose="00000500000000000000" pitchFamily="2" charset="0"/>
              </a:rPr>
              <a:t>tamus.edu/</a:t>
            </a:r>
            <a:r>
              <a:rPr lang="en-US" sz="2000" u="sng" dirty="0" err="1">
                <a:solidFill>
                  <a:srgbClr val="0070C0"/>
                </a:solidFill>
                <a:latin typeface="Oswald" panose="00000500000000000000" pitchFamily="2" charset="0"/>
              </a:rPr>
              <a:t>secc</a:t>
            </a:r>
            <a:r>
              <a:rPr lang="en-US" sz="2000" u="sng" dirty="0">
                <a:solidFill>
                  <a:srgbClr val="0070C0"/>
                </a:solidFill>
                <a:latin typeface="Oswald" panose="00000500000000000000" pitchFamily="2" charset="0"/>
              </a:rPr>
              <a:t>. </a:t>
            </a:r>
            <a:endParaRPr lang="en-US" sz="20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23</a:t>
            </a:fld>
            <a:endParaRPr lang="en-US"/>
          </a:p>
        </p:txBody>
      </p:sp>
      <p:pic>
        <p:nvPicPr>
          <p:cNvPr id="7" name="Picture 8" descr="Reminder-clipart-free-clip-art-images-2-image-clipartcow-2 - Saint  Athanasius Catholic Academy">
            <a:extLst>
              <a:ext uri="{FF2B5EF4-FFF2-40B4-BE49-F238E27FC236}">
                <a16:creationId xmlns:a16="http://schemas.microsoft.com/office/drawing/2014/main" id="{49086D9A-7B96-4591-BFC9-FF357F980E9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0" t="3231" r="13750" b="7522"/>
          <a:stretch/>
        </p:blipFill>
        <p:spPr bwMode="auto">
          <a:xfrm rot="20910512">
            <a:off x="8992442" y="3758771"/>
            <a:ext cx="1195090" cy="9565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NEW clip art">
            <a:extLst>
              <a:ext uri="{FF2B5EF4-FFF2-40B4-BE49-F238E27FC236}">
                <a16:creationId xmlns:a16="http://schemas.microsoft.com/office/drawing/2014/main" id="{D9B5965A-A028-A1BA-1A6E-DAB619EF48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032234">
            <a:off x="8500567" y="1084010"/>
            <a:ext cx="1358214" cy="12896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43FAF83-CA91-D074-B9C1-6497057D1B99}"/>
              </a:ext>
            </a:extLst>
          </p:cNvPr>
          <p:cNvSpPr txBox="1"/>
          <p:nvPr/>
        </p:nvSpPr>
        <p:spPr>
          <a:xfrm>
            <a:off x="461190" y="1235492"/>
            <a:ext cx="8571974" cy="553998"/>
          </a:xfrm>
          <a:prstGeom prst="rect">
            <a:avLst/>
          </a:prstGeom>
          <a:noFill/>
        </p:spPr>
        <p:txBody>
          <a:bodyPr wrap="square">
            <a:spAutoFit/>
          </a:bodyPr>
          <a:lstStyle/>
          <a:p>
            <a:r>
              <a:rPr lang="en-US" sz="3000" dirty="0">
                <a:solidFill>
                  <a:srgbClr val="500000"/>
                </a:solidFill>
                <a:latin typeface="Oswald" panose="00000500000000000000" pitchFamily="2" charset="0"/>
              </a:rPr>
              <a:t>HIGHER-EDUCATION AUTOMATED UTHORIZATION FORMS </a:t>
            </a:r>
          </a:p>
        </p:txBody>
      </p:sp>
    </p:spTree>
    <p:extLst>
      <p:ext uri="{BB962C8B-B14F-4D97-AF65-F5344CB8AC3E}">
        <p14:creationId xmlns:p14="http://schemas.microsoft.com/office/powerpoint/2010/main" val="762693031"/>
      </p:ext>
    </p:extLst>
  </p:cSld>
  <p:clrMapOvr>
    <a:masterClrMapping/>
  </p:clrMapOvr>
  <mc:AlternateContent xmlns:mc="http://schemas.openxmlformats.org/markup-compatibility/2006" xmlns:p14="http://schemas.microsoft.com/office/powerpoint/2010/main">
    <mc:Choice Requires="p14">
      <p:transition spd="slow" p14:dur="2000" advTm="37054"/>
    </mc:Choice>
    <mc:Fallback xmlns="">
      <p:transition spd="slow" advTm="37054"/>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E376181-7F5C-EF33-2941-4CBC791E6E60}"/>
              </a:ext>
            </a:extLst>
          </p:cNvPr>
          <p:cNvSpPr>
            <a:spLocks noGrp="1"/>
          </p:cNvSpPr>
          <p:nvPr>
            <p:ph type="sldNum" sz="quarter" idx="12"/>
          </p:nvPr>
        </p:nvSpPr>
        <p:spPr/>
        <p:txBody>
          <a:bodyPr/>
          <a:lstStyle/>
          <a:p>
            <a:fld id="{F22A06C4-9F5E-4CFC-91BD-292B7DF27EE5}" type="slidenum">
              <a:rPr lang="en-US" smtClean="0"/>
              <a:t>24</a:t>
            </a:fld>
            <a:endParaRPr lang="en-US"/>
          </a:p>
        </p:txBody>
      </p:sp>
      <p:pic>
        <p:nvPicPr>
          <p:cNvPr id="7" name="Picture 6" descr="A screenshot of a computer&#10;&#10;Description automatically generated">
            <a:extLst>
              <a:ext uri="{FF2B5EF4-FFF2-40B4-BE49-F238E27FC236}">
                <a16:creationId xmlns:a16="http://schemas.microsoft.com/office/drawing/2014/main" id="{8C73B4B4-CDD5-66A9-8102-145EFED4B9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1459" y="1243126"/>
            <a:ext cx="3754941" cy="5480368"/>
          </a:xfrm>
          <a:prstGeom prst="rect">
            <a:avLst/>
          </a:prstGeom>
        </p:spPr>
      </p:pic>
      <p:pic>
        <p:nvPicPr>
          <p:cNvPr id="8" name="Picture 7" descr="A screenshot of a computer screen&#10;&#10;Description automatically generated">
            <a:extLst>
              <a:ext uri="{FF2B5EF4-FFF2-40B4-BE49-F238E27FC236}">
                <a16:creationId xmlns:a16="http://schemas.microsoft.com/office/drawing/2014/main" id="{B2D95ED9-172E-2739-FCB7-9CD4A2B911A4}"/>
              </a:ext>
            </a:extLst>
          </p:cNvPr>
          <p:cNvPicPr>
            <a:picLocks noChangeAspect="1"/>
          </p:cNvPicPr>
          <p:nvPr/>
        </p:nvPicPr>
        <p:blipFill rotWithShape="1">
          <a:blip r:embed="rId3">
            <a:extLst>
              <a:ext uri="{28A0092B-C50C-407E-A947-70E740481C1C}">
                <a14:useLocalDpi xmlns:a14="http://schemas.microsoft.com/office/drawing/2010/main" val="0"/>
              </a:ext>
            </a:extLst>
          </a:blip>
          <a:srcRect l="2081" t="2889" r="3533"/>
          <a:stretch/>
        </p:blipFill>
        <p:spPr>
          <a:xfrm>
            <a:off x="6705602" y="1243126"/>
            <a:ext cx="3352800" cy="5480368"/>
          </a:xfrm>
          <a:prstGeom prst="rect">
            <a:avLst/>
          </a:prstGeom>
        </p:spPr>
      </p:pic>
      <p:sp>
        <p:nvSpPr>
          <p:cNvPr id="3" name="TextBox 2">
            <a:extLst>
              <a:ext uri="{FF2B5EF4-FFF2-40B4-BE49-F238E27FC236}">
                <a16:creationId xmlns:a16="http://schemas.microsoft.com/office/drawing/2014/main" id="{C12E94EB-BB76-A12C-1A22-2ABE8F1EA445}"/>
              </a:ext>
            </a:extLst>
          </p:cNvPr>
          <p:cNvSpPr txBox="1"/>
          <p:nvPr/>
        </p:nvSpPr>
        <p:spPr>
          <a:xfrm>
            <a:off x="480291" y="364928"/>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AUTHORIZATION FORMS </a:t>
            </a:r>
            <a:endParaRPr lang="en-US" dirty="0">
              <a:latin typeface="Oswald" panose="00000500000000000000" pitchFamily="2" charset="0"/>
            </a:endParaRPr>
          </a:p>
        </p:txBody>
      </p:sp>
    </p:spTree>
    <p:extLst>
      <p:ext uri="{BB962C8B-B14F-4D97-AF65-F5344CB8AC3E}">
        <p14:creationId xmlns:p14="http://schemas.microsoft.com/office/powerpoint/2010/main" val="16792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10412" y="1487269"/>
            <a:ext cx="4803698" cy="5057454"/>
          </a:xfrm>
        </p:spPr>
        <p:txBody>
          <a:bodyPr>
            <a:noAutofit/>
          </a:bodyPr>
          <a:lstStyle/>
          <a:p>
            <a:r>
              <a:rPr lang="en-US" dirty="0">
                <a:latin typeface="Oswald" panose="00000500000000000000" pitchFamily="2" charset="0"/>
              </a:rPr>
              <a:t>Used by:</a:t>
            </a:r>
          </a:p>
          <a:p>
            <a:pPr lvl="1"/>
            <a:r>
              <a:rPr lang="en-US" sz="2200" dirty="0">
                <a:latin typeface="Oswald" panose="00000500000000000000" pitchFamily="2" charset="0"/>
              </a:rPr>
              <a:t>Unit Coordinator: document fundraiser participants of $24 or more</a:t>
            </a:r>
          </a:p>
          <a:p>
            <a:endParaRPr lang="en-US" dirty="0">
              <a:latin typeface="Oswald" panose="00000500000000000000" pitchFamily="2" charset="0"/>
            </a:endParaRPr>
          </a:p>
          <a:p>
            <a:r>
              <a:rPr lang="en-US" dirty="0">
                <a:latin typeface="Oswald" panose="00000500000000000000" pitchFamily="2" charset="0"/>
              </a:rPr>
              <a:t>Attachment with the Higher-Education Automated Authorization Form processing</a:t>
            </a:r>
          </a:p>
          <a:p>
            <a:endParaRPr lang="en-US" dirty="0">
              <a:latin typeface="Oswald" panose="00000500000000000000" pitchFamily="2" charset="0"/>
            </a:endParaRPr>
          </a:p>
          <a:p>
            <a:r>
              <a:rPr lang="en-US" dirty="0">
                <a:latin typeface="Oswald" panose="00000500000000000000" pitchFamily="2" charset="0"/>
              </a:rPr>
              <a:t>Available on the website at </a:t>
            </a:r>
            <a:r>
              <a:rPr lang="en-US" sz="2400" u="sng" dirty="0">
                <a:solidFill>
                  <a:srgbClr val="0070C0"/>
                </a:solidFill>
                <a:latin typeface="Oswald" panose="00000500000000000000" pitchFamily="2" charset="0"/>
              </a:rPr>
              <a:t>tamus.edu/</a:t>
            </a:r>
            <a:r>
              <a:rPr lang="en-US" sz="2400" u="sng" dirty="0" err="1">
                <a:solidFill>
                  <a:srgbClr val="0070C0"/>
                </a:solidFill>
                <a:latin typeface="Oswald" panose="00000500000000000000" pitchFamily="2" charset="0"/>
              </a:rPr>
              <a:t>secc</a:t>
            </a:r>
            <a:endParaRPr lang="en-US" dirty="0">
              <a:latin typeface="Oswald" panose="00000500000000000000" pitchFamily="2" charset="0"/>
            </a:endParaRPr>
          </a:p>
          <a:p>
            <a:pPr marL="0" indent="0">
              <a:buNone/>
            </a:pPr>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25</a:t>
            </a:fld>
            <a:endParaRPr lang="en-US"/>
          </a:p>
        </p:txBody>
      </p:sp>
      <p:pic>
        <p:nvPicPr>
          <p:cNvPr id="8" name="Picture 7" descr="Table&#10;&#10;Description automatically generated">
            <a:extLst>
              <a:ext uri="{FF2B5EF4-FFF2-40B4-BE49-F238E27FC236}">
                <a16:creationId xmlns:a16="http://schemas.microsoft.com/office/drawing/2014/main" id="{6A2D15C2-0BE6-44A3-86C4-3DFFD7EFAB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9819" y="1261869"/>
            <a:ext cx="4192879" cy="5426079"/>
          </a:xfrm>
          <a:prstGeom prst="rect">
            <a:avLst/>
          </a:prstGeom>
        </p:spPr>
      </p:pic>
      <p:sp>
        <p:nvSpPr>
          <p:cNvPr id="6" name="TextBox 5">
            <a:extLst>
              <a:ext uri="{FF2B5EF4-FFF2-40B4-BE49-F238E27FC236}">
                <a16:creationId xmlns:a16="http://schemas.microsoft.com/office/drawing/2014/main" id="{9B23F3C2-8AC9-949C-D070-75F025D3EB9D}"/>
              </a:ext>
            </a:extLst>
          </p:cNvPr>
          <p:cNvSpPr txBox="1"/>
          <p:nvPr/>
        </p:nvSpPr>
        <p:spPr>
          <a:xfrm>
            <a:off x="489528" y="374164"/>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FUNDRAISER PARTICIPANTS</a:t>
            </a:r>
          </a:p>
        </p:txBody>
      </p:sp>
    </p:spTree>
    <p:extLst>
      <p:ext uri="{BB962C8B-B14F-4D97-AF65-F5344CB8AC3E}">
        <p14:creationId xmlns:p14="http://schemas.microsoft.com/office/powerpoint/2010/main" val="4063784711"/>
      </p:ext>
    </p:extLst>
  </p:cSld>
  <p:clrMapOvr>
    <a:masterClrMapping/>
  </p:clrMapOvr>
  <mc:AlternateContent xmlns:mc="http://schemas.openxmlformats.org/markup-compatibility/2006" xmlns:p14="http://schemas.microsoft.com/office/powerpoint/2010/main">
    <mc:Choice Requires="p14">
      <p:transition spd="slow" p14:dur="2000" advTm="30869"/>
    </mc:Choice>
    <mc:Fallback xmlns="">
      <p:transition spd="slow" advTm="3086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5709" y="1295400"/>
            <a:ext cx="5331691" cy="5257800"/>
          </a:xfrm>
        </p:spPr>
        <p:txBody>
          <a:bodyPr>
            <a:normAutofit lnSpcReduction="10000"/>
          </a:bodyPr>
          <a:lstStyle/>
          <a:p>
            <a:pPr marL="0" indent="0" algn="ctr">
              <a:buNone/>
            </a:pPr>
            <a:endParaRPr lang="en-US" b="1" u="sng" dirty="0"/>
          </a:p>
          <a:p>
            <a:r>
              <a:rPr lang="en-US" dirty="0"/>
              <a:t>Completed by Unit Coordinators; reviewed by Area Coordinators</a:t>
            </a:r>
          </a:p>
          <a:p>
            <a:endParaRPr lang="en-US" dirty="0"/>
          </a:p>
          <a:p>
            <a:r>
              <a:rPr lang="en-US" dirty="0"/>
              <a:t>For all cash and check donations, whether one-time or fundraiser</a:t>
            </a:r>
          </a:p>
          <a:p>
            <a:pPr marL="0" indent="0">
              <a:buNone/>
            </a:pPr>
            <a:endParaRPr lang="en-US" dirty="0"/>
          </a:p>
          <a:p>
            <a:r>
              <a:rPr lang="en-US" dirty="0"/>
              <a:t>Retain a copy for your records</a:t>
            </a:r>
          </a:p>
          <a:p>
            <a:endParaRPr lang="en-US" dirty="0"/>
          </a:p>
          <a:p>
            <a:r>
              <a:rPr lang="en-US" dirty="0"/>
              <a:t>Available for download on the SECC website </a:t>
            </a:r>
            <a:r>
              <a:rPr lang="en-US" u="sng" dirty="0">
                <a:solidFill>
                  <a:srgbClr val="0070C0"/>
                </a:solidFill>
              </a:rPr>
              <a:t>tamus.edu/</a:t>
            </a:r>
            <a:r>
              <a:rPr lang="en-US" u="sng" dirty="0" err="1">
                <a:solidFill>
                  <a:srgbClr val="0070C0"/>
                </a:solidFill>
              </a:rPr>
              <a:t>secc</a:t>
            </a:r>
            <a:endParaRPr lang="en-US" u="sng" dirty="0">
              <a:solidFill>
                <a:srgbClr val="0070C0"/>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fld id="{F22A06C4-9F5E-4CFC-91BD-292B7DF27EE5}" type="slidenum">
              <a:rPr lang="en-US" smtClean="0"/>
              <a:t>26</a:t>
            </a:fld>
            <a:endParaRPr lang="en-US"/>
          </a:p>
        </p:txBody>
      </p:sp>
      <p:pic>
        <p:nvPicPr>
          <p:cNvPr id="8" name="Picture 7" descr="Diagram, engineering drawing&#10;&#10;Description automatically generated">
            <a:extLst>
              <a:ext uri="{FF2B5EF4-FFF2-40B4-BE49-F238E27FC236}">
                <a16:creationId xmlns:a16="http://schemas.microsoft.com/office/drawing/2014/main" id="{40060DAB-AC55-4CB9-9C25-9FCC47F077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6778" y="1295400"/>
            <a:ext cx="4203916" cy="5440362"/>
          </a:xfrm>
          <a:prstGeom prst="rect">
            <a:avLst/>
          </a:prstGeom>
        </p:spPr>
      </p:pic>
      <p:sp>
        <p:nvSpPr>
          <p:cNvPr id="5" name="TextBox 4">
            <a:extLst>
              <a:ext uri="{FF2B5EF4-FFF2-40B4-BE49-F238E27FC236}">
                <a16:creationId xmlns:a16="http://schemas.microsoft.com/office/drawing/2014/main" id="{DA5AF865-7806-E5A8-4C04-3DE8D0B73545}"/>
              </a:ext>
            </a:extLst>
          </p:cNvPr>
          <p:cNvSpPr txBox="1"/>
          <p:nvPr/>
        </p:nvSpPr>
        <p:spPr>
          <a:xfrm>
            <a:off x="535709" y="420347"/>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FORM 2&amp;4</a:t>
            </a:r>
          </a:p>
        </p:txBody>
      </p:sp>
    </p:spTree>
    <p:extLst>
      <p:ext uri="{BB962C8B-B14F-4D97-AF65-F5344CB8AC3E}">
        <p14:creationId xmlns:p14="http://schemas.microsoft.com/office/powerpoint/2010/main" val="2196802147"/>
      </p:ext>
    </p:extLst>
  </p:cSld>
  <p:clrMapOvr>
    <a:masterClrMapping/>
  </p:clrMapOvr>
  <mc:AlternateContent xmlns:mc="http://schemas.openxmlformats.org/markup-compatibility/2006" xmlns:p14="http://schemas.microsoft.com/office/powerpoint/2010/main">
    <mc:Choice Requires="p14">
      <p:transition spd="slow" p14:dur="2000" advTm="21349"/>
    </mc:Choice>
    <mc:Fallback xmlns="">
      <p:transition spd="slow" advTm="21349"/>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Reminder-clipart-free-clip-art-images-2-image-clipartcow-2 - Saint  Athanasius Catholic Academy">
            <a:extLst>
              <a:ext uri="{FF2B5EF4-FFF2-40B4-BE49-F238E27FC236}">
                <a16:creationId xmlns:a16="http://schemas.microsoft.com/office/drawing/2014/main" id="{871564B6-9B07-4E43-83AC-1FFA7D10E3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0" t="3231" r="13750" b="7522"/>
          <a:stretch/>
        </p:blipFill>
        <p:spPr bwMode="auto">
          <a:xfrm rot="347603">
            <a:off x="195011" y="4953795"/>
            <a:ext cx="1133168" cy="90697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535710" y="1872143"/>
            <a:ext cx="5190836" cy="4582008"/>
          </a:xfrm>
        </p:spPr>
        <p:txBody>
          <a:bodyPr>
            <a:normAutofit/>
          </a:bodyPr>
          <a:lstStyle/>
          <a:p>
            <a:pPr>
              <a:spcBef>
                <a:spcPts val="600"/>
              </a:spcBef>
              <a:spcAft>
                <a:spcPts val="600"/>
              </a:spcAft>
            </a:pPr>
            <a:r>
              <a:rPr lang="en-US" dirty="0">
                <a:latin typeface="Oswald" panose="00000500000000000000" pitchFamily="2" charset="0"/>
              </a:rPr>
              <a:t>Used by the Area Coordinator only </a:t>
            </a:r>
          </a:p>
          <a:p>
            <a:pPr>
              <a:spcBef>
                <a:spcPts val="600"/>
              </a:spcBef>
              <a:spcAft>
                <a:spcPts val="600"/>
              </a:spcAft>
            </a:pPr>
            <a:r>
              <a:rPr lang="en-US" dirty="0">
                <a:latin typeface="Oswald" panose="00000500000000000000" pitchFamily="2" charset="0"/>
              </a:rPr>
              <a:t>Complete anytime you are depositing funds / paper forms.</a:t>
            </a:r>
          </a:p>
          <a:p>
            <a:pPr>
              <a:spcBef>
                <a:spcPts val="600"/>
              </a:spcBef>
              <a:spcAft>
                <a:spcPts val="600"/>
              </a:spcAft>
            </a:pPr>
            <a:r>
              <a:rPr lang="en-US" dirty="0">
                <a:latin typeface="Oswald" panose="00000500000000000000" pitchFamily="2" charset="0"/>
              </a:rPr>
              <a:t>Instead of mailing/dropping off at United Way, drop off in the GSC Financial Management Services with deposit batch.</a:t>
            </a:r>
          </a:p>
          <a:p>
            <a:pPr>
              <a:spcBef>
                <a:spcPts val="600"/>
              </a:spcBef>
              <a:spcAft>
                <a:spcPts val="600"/>
              </a:spcAft>
            </a:pPr>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27</a:t>
            </a:fld>
            <a:endParaRPr lang="en-US"/>
          </a:p>
        </p:txBody>
      </p:sp>
      <p:pic>
        <p:nvPicPr>
          <p:cNvPr id="8" name="Picture 7" descr="example of completed Pledge Form Envelope for weekly reporting">
            <a:extLst>
              <a:ext uri="{FF2B5EF4-FFF2-40B4-BE49-F238E27FC236}">
                <a16:creationId xmlns:a16="http://schemas.microsoft.com/office/drawing/2014/main" id="{7DBEE5F0-5590-29B9-F49D-10571B4D80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9120" y="1936401"/>
            <a:ext cx="5317173" cy="4090326"/>
          </a:xfrm>
          <a:prstGeom prst="rect">
            <a:avLst/>
          </a:prstGeom>
        </p:spPr>
      </p:pic>
      <p:sp>
        <p:nvSpPr>
          <p:cNvPr id="5" name="TextBox 4">
            <a:extLst>
              <a:ext uri="{FF2B5EF4-FFF2-40B4-BE49-F238E27FC236}">
                <a16:creationId xmlns:a16="http://schemas.microsoft.com/office/drawing/2014/main" id="{2423BC3E-5BB1-5487-5804-2308CB255F7E}"/>
              </a:ext>
            </a:extLst>
          </p:cNvPr>
          <p:cNvSpPr txBox="1"/>
          <p:nvPr/>
        </p:nvSpPr>
        <p:spPr>
          <a:xfrm>
            <a:off x="535709" y="403849"/>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PLEDGE REPORT FORM ENVELOPE</a:t>
            </a:r>
          </a:p>
        </p:txBody>
      </p:sp>
    </p:spTree>
    <p:extLst>
      <p:ext uri="{BB962C8B-B14F-4D97-AF65-F5344CB8AC3E}">
        <p14:creationId xmlns:p14="http://schemas.microsoft.com/office/powerpoint/2010/main" val="3864570049"/>
      </p:ext>
    </p:extLst>
  </p:cSld>
  <p:clrMapOvr>
    <a:masterClrMapping/>
  </p:clrMapOvr>
  <mc:AlternateContent xmlns:mc="http://schemas.openxmlformats.org/markup-compatibility/2006" xmlns:p14="http://schemas.microsoft.com/office/powerpoint/2010/main">
    <mc:Choice Requires="p14">
      <p:transition spd="slow" p14:dur="2000" advTm="21765"/>
    </mc:Choice>
    <mc:Fallback xmlns="">
      <p:transition spd="slow" advTm="21765"/>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endParaRPr lang="en-US" sz="1350" dirty="0">
              <a:latin typeface="Oswald" panose="00000500000000000000" pitchFamily="2" charset="0"/>
            </a:endParaRPr>
          </a:p>
          <a:p>
            <a:r>
              <a:rPr lang="en-US" dirty="0">
                <a:latin typeface="Oswald" panose="00000500000000000000" pitchFamily="2" charset="0"/>
              </a:rPr>
              <a:t>Used by the Area Coordinators only</a:t>
            </a:r>
          </a:p>
          <a:p>
            <a:r>
              <a:rPr lang="en-US" dirty="0">
                <a:latin typeface="Oswald" panose="00000500000000000000" pitchFamily="2" charset="0"/>
              </a:rPr>
              <a:t>		Bank: WELLS FARGO</a:t>
            </a:r>
          </a:p>
          <a:p>
            <a:endParaRPr lang="en-US" dirty="0">
              <a:latin typeface="Oswald" panose="00000500000000000000" pitchFamily="2" charset="0"/>
            </a:endParaRPr>
          </a:p>
          <a:p>
            <a:r>
              <a:rPr lang="en-US" dirty="0">
                <a:latin typeface="Oswald" panose="00000500000000000000" pitchFamily="2" charset="0"/>
              </a:rPr>
              <a:t>Complete for United Way of Texas cash and check deposits. </a:t>
            </a:r>
          </a:p>
          <a:p>
            <a:endParaRPr lang="en-US" dirty="0">
              <a:latin typeface="Oswald" panose="00000500000000000000" pitchFamily="2" charset="0"/>
            </a:endParaRPr>
          </a:p>
          <a:p>
            <a:r>
              <a:rPr lang="en-US" dirty="0">
                <a:latin typeface="Oswald" panose="00000500000000000000" pitchFamily="2" charset="0"/>
              </a:rPr>
              <a:t>Place in plastic deposit bag with cash and check payments.</a:t>
            </a:r>
          </a:p>
          <a:p>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28</a:t>
            </a:fld>
            <a:endParaRPr lang="en-US"/>
          </a:p>
        </p:txBody>
      </p:sp>
      <p:sp>
        <p:nvSpPr>
          <p:cNvPr id="5" name="TextBox 4">
            <a:extLst>
              <a:ext uri="{FF2B5EF4-FFF2-40B4-BE49-F238E27FC236}">
                <a16:creationId xmlns:a16="http://schemas.microsoft.com/office/drawing/2014/main" id="{4866DEE7-8BCD-9FFD-2316-91B81D3ACFDA}"/>
              </a:ext>
            </a:extLst>
          </p:cNvPr>
          <p:cNvSpPr txBox="1"/>
          <p:nvPr/>
        </p:nvSpPr>
        <p:spPr>
          <a:xfrm>
            <a:off x="517236" y="355692"/>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DEPOSIT SLIPS </a:t>
            </a:r>
          </a:p>
        </p:txBody>
      </p:sp>
    </p:spTree>
    <p:extLst>
      <p:ext uri="{BB962C8B-B14F-4D97-AF65-F5344CB8AC3E}">
        <p14:creationId xmlns:p14="http://schemas.microsoft.com/office/powerpoint/2010/main" val="3207915593"/>
      </p:ext>
    </p:extLst>
  </p:cSld>
  <p:clrMapOvr>
    <a:masterClrMapping/>
  </p:clrMapOvr>
  <mc:AlternateContent xmlns:mc="http://schemas.openxmlformats.org/markup-compatibility/2006" xmlns:p14="http://schemas.microsoft.com/office/powerpoint/2010/main">
    <mc:Choice Requires="p14">
      <p:transition spd="slow" p14:dur="2000" advTm="11947"/>
    </mc:Choice>
    <mc:Fallback xmlns="">
      <p:transition spd="slow" advTm="1194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7164" y="1362363"/>
            <a:ext cx="5622636" cy="5359115"/>
          </a:xfrm>
        </p:spPr>
        <p:txBody>
          <a:bodyPr>
            <a:normAutofit fontScale="92500" lnSpcReduction="20000"/>
          </a:bodyPr>
          <a:lstStyle/>
          <a:p>
            <a:r>
              <a:rPr lang="en-US" dirty="0"/>
              <a:t>Used by the Area Coordinators only. </a:t>
            </a:r>
          </a:p>
          <a:p>
            <a:pPr marL="0" indent="0">
              <a:buNone/>
            </a:pPr>
            <a:endParaRPr lang="en-US" dirty="0"/>
          </a:p>
          <a:p>
            <a:r>
              <a:rPr lang="en-US" dirty="0"/>
              <a:t>Plastic envelopes used to place cash, checks and deposit slips in for weekly deposit delivery. </a:t>
            </a:r>
          </a:p>
          <a:p>
            <a:endParaRPr lang="en-US" dirty="0"/>
          </a:p>
          <a:p>
            <a:r>
              <a:rPr lang="en-US" dirty="0"/>
              <a:t>Complete information on the front of the bag along with the top tab noting “SECC deposit” on label and tab top.  Tear off top tab and keep with your records.</a:t>
            </a:r>
          </a:p>
          <a:p>
            <a:pPr marL="0" indent="0">
              <a:buNone/>
            </a:pPr>
            <a:r>
              <a:rPr lang="en-US" dirty="0"/>
              <a:t> </a:t>
            </a:r>
          </a:p>
          <a:p>
            <a:r>
              <a:rPr lang="en-US" dirty="0"/>
              <a:t>DO NOT seal the deposit bag. Secure closed with a clip.  FMO will verify deposit amount.</a:t>
            </a:r>
          </a:p>
          <a:p>
            <a:endParaRPr lang="en-US" dirty="0"/>
          </a:p>
        </p:txBody>
      </p:sp>
      <p:sp>
        <p:nvSpPr>
          <p:cNvPr id="4" name="Slide Number Placeholder 3"/>
          <p:cNvSpPr>
            <a:spLocks noGrp="1"/>
          </p:cNvSpPr>
          <p:nvPr>
            <p:ph type="sldNum" sz="quarter" idx="12"/>
          </p:nvPr>
        </p:nvSpPr>
        <p:spPr/>
        <p:txBody>
          <a:bodyPr/>
          <a:lstStyle/>
          <a:p>
            <a:fld id="{F22A06C4-9F5E-4CFC-91BD-292B7DF27EE5}" type="slidenum">
              <a:rPr lang="en-US" smtClean="0"/>
              <a:t>29</a:t>
            </a:fld>
            <a:endParaRPr lang="en-US"/>
          </a:p>
        </p:txBody>
      </p:sp>
      <p:pic>
        <p:nvPicPr>
          <p:cNvPr id="9" name="Content Placeholder 8" descr="A white plastic bag with writing on it&#10;&#10;Description automatically generated">
            <a:extLst>
              <a:ext uri="{FF2B5EF4-FFF2-40B4-BE49-F238E27FC236}">
                <a16:creationId xmlns:a16="http://schemas.microsoft.com/office/drawing/2014/main" id="{85A8554D-3BFA-7A14-CBA3-96167556CF8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96365" y="1219199"/>
            <a:ext cx="4135306" cy="5502279"/>
          </a:xfrm>
        </p:spPr>
      </p:pic>
      <p:sp>
        <p:nvSpPr>
          <p:cNvPr id="5" name="TextBox 4">
            <a:extLst>
              <a:ext uri="{FF2B5EF4-FFF2-40B4-BE49-F238E27FC236}">
                <a16:creationId xmlns:a16="http://schemas.microsoft.com/office/drawing/2014/main" id="{922F21D9-C703-E8BB-E21E-EB535D11E6FA}"/>
              </a:ext>
            </a:extLst>
          </p:cNvPr>
          <p:cNvSpPr txBox="1"/>
          <p:nvPr/>
        </p:nvSpPr>
        <p:spPr>
          <a:xfrm>
            <a:off x="489527" y="392637"/>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DEPOSIT BAG </a:t>
            </a:r>
          </a:p>
        </p:txBody>
      </p:sp>
    </p:spTree>
    <p:extLst>
      <p:ext uri="{BB962C8B-B14F-4D97-AF65-F5344CB8AC3E}">
        <p14:creationId xmlns:p14="http://schemas.microsoft.com/office/powerpoint/2010/main" val="3899982688"/>
      </p:ext>
    </p:extLst>
  </p:cSld>
  <p:clrMapOvr>
    <a:masterClrMapping/>
  </p:clrMapOvr>
  <mc:AlternateContent xmlns:mc="http://schemas.openxmlformats.org/markup-compatibility/2006" xmlns:p14="http://schemas.microsoft.com/office/powerpoint/2010/main">
    <mc:Choice Requires="p14">
      <p:transition spd="slow" p14:dur="2000" advTm="21720"/>
    </mc:Choice>
    <mc:Fallback xmlns="">
      <p:transition spd="slow" advTm="2172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22A06C4-9F5E-4CFC-91BD-292B7DF27EE5}" type="slidenum">
              <a:rPr lang="en-US" smtClean="0"/>
              <a:t>30</a:t>
            </a:fld>
            <a:endParaRPr lang="en-US"/>
          </a:p>
        </p:txBody>
      </p:sp>
      <p:sp>
        <p:nvSpPr>
          <p:cNvPr id="3" name="Rectangle 1"/>
          <p:cNvSpPr>
            <a:spLocks noChangeArrowheads="1"/>
          </p:cNvSpPr>
          <p:nvPr/>
        </p:nvSpPr>
        <p:spPr bwMode="auto">
          <a:xfrm>
            <a:off x="609600" y="1477739"/>
            <a:ext cx="4341315" cy="487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eaLnBrk="0" fontAlgn="base" hangingPunct="0">
              <a:spcBef>
                <a:spcPct val="0"/>
              </a:spcBef>
              <a:spcAft>
                <a:spcPct val="0"/>
              </a:spcAft>
            </a:pPr>
            <a:r>
              <a:rPr lang="en-US" altLang="en-US" sz="2400" b="1" u="sng" dirty="0">
                <a:latin typeface="Arial" panose="020B0604020202020204" pitchFamily="34" charset="0"/>
              </a:rPr>
              <a:t>Campaign Goal:</a:t>
            </a:r>
            <a:endParaRPr lang="en-US" altLang="en-US" sz="2400" dirty="0">
              <a:latin typeface="Arial" panose="020B0604020202020204" pitchFamily="34" charset="0"/>
            </a:endParaRPr>
          </a:p>
          <a:p>
            <a:pPr algn="ctr" eaLnBrk="0" fontAlgn="base" hangingPunct="0">
              <a:spcBef>
                <a:spcPct val="0"/>
              </a:spcBef>
              <a:spcAft>
                <a:spcPct val="0"/>
              </a:spcAft>
            </a:pPr>
            <a:endParaRPr lang="en-US" altLang="en-US" sz="2400" dirty="0">
              <a:latin typeface="Arial" panose="020B0604020202020204" pitchFamily="34" charset="0"/>
            </a:endParaRPr>
          </a:p>
          <a:p>
            <a:pPr algn="ctr" eaLnBrk="0" fontAlgn="base" hangingPunct="0">
              <a:spcBef>
                <a:spcPct val="0"/>
              </a:spcBef>
              <a:spcAft>
                <a:spcPct val="0"/>
              </a:spcAft>
            </a:pPr>
            <a:r>
              <a:rPr lang="en-US" altLang="en-US" sz="2400" dirty="0">
                <a:latin typeface="Arial" panose="020B0604020202020204" pitchFamily="34" charset="0"/>
              </a:rPr>
              <a:t>University- $300,000</a:t>
            </a:r>
          </a:p>
          <a:p>
            <a:pPr algn="ctr" eaLnBrk="0" fontAlgn="base" hangingPunct="0">
              <a:spcBef>
                <a:spcPct val="0"/>
              </a:spcBef>
              <a:spcAft>
                <a:spcPct val="0"/>
              </a:spcAft>
            </a:pPr>
            <a:r>
              <a:rPr lang="en-US" altLang="en-US" sz="2400" dirty="0">
                <a:latin typeface="Arial" panose="020B0604020202020204" pitchFamily="34" charset="0"/>
              </a:rPr>
              <a:t>				</a:t>
            </a:r>
          </a:p>
          <a:p>
            <a:pPr algn="ctr" eaLnBrk="0" fontAlgn="base" hangingPunct="0">
              <a:spcBef>
                <a:spcPct val="0"/>
              </a:spcBef>
              <a:spcAft>
                <a:spcPct val="0"/>
              </a:spcAft>
            </a:pPr>
            <a:r>
              <a:rPr lang="en-US" altLang="en-US" sz="2400" dirty="0">
                <a:latin typeface="Arial" panose="020B0604020202020204" pitchFamily="34" charset="0"/>
              </a:rPr>
              <a:t>A&amp;M System - $250,000</a:t>
            </a:r>
          </a:p>
          <a:p>
            <a:pPr algn="ctr" eaLnBrk="0" fontAlgn="base" hangingPunct="0">
              <a:spcBef>
                <a:spcPct val="0"/>
              </a:spcBef>
              <a:spcAft>
                <a:spcPct val="0"/>
              </a:spcAft>
            </a:pPr>
            <a:r>
              <a:rPr lang="en-US" altLang="en-US" sz="2400" dirty="0">
                <a:latin typeface="Arial" panose="020B0604020202020204" pitchFamily="34" charset="0"/>
              </a:rPr>
              <a:t>				</a:t>
            </a:r>
          </a:p>
          <a:p>
            <a:pPr algn="ctr" eaLnBrk="0" fontAlgn="base" hangingPunct="0">
              <a:spcBef>
                <a:spcPct val="0"/>
              </a:spcBef>
              <a:spcAft>
                <a:spcPct val="0"/>
              </a:spcAft>
            </a:pPr>
            <a:r>
              <a:rPr lang="en-US" altLang="en-US" sz="2400" dirty="0">
                <a:latin typeface="Arial" panose="020B0604020202020204" pitchFamily="34" charset="0"/>
              </a:rPr>
              <a:t>TOTAL - $550,000</a:t>
            </a:r>
          </a:p>
          <a:p>
            <a:pPr algn="ctr" eaLnBrk="0" fontAlgn="base" hangingPunct="0">
              <a:spcBef>
                <a:spcPct val="0"/>
              </a:spcBef>
              <a:spcAft>
                <a:spcPct val="0"/>
              </a:spcAft>
            </a:pPr>
            <a:endParaRPr lang="en-US" altLang="en-US" sz="2400" dirty="0">
              <a:latin typeface="Arial" panose="020B0604020202020204" pitchFamily="34" charset="0"/>
            </a:endParaRPr>
          </a:p>
          <a:p>
            <a:pPr algn="ctr" eaLnBrk="0" fontAlgn="base" hangingPunct="0">
              <a:spcBef>
                <a:spcPct val="0"/>
              </a:spcBef>
              <a:spcAft>
                <a:spcPct val="0"/>
              </a:spcAft>
            </a:pPr>
            <a:r>
              <a:rPr lang="en-US" altLang="en-US" sz="2400" b="1" u="sng" dirty="0">
                <a:latin typeface="Arial" panose="020B0604020202020204" pitchFamily="34" charset="0"/>
              </a:rPr>
              <a:t>Participation Goal:</a:t>
            </a:r>
            <a:endParaRPr lang="en-US" altLang="en-US" sz="2400" dirty="0">
              <a:latin typeface="Arial" panose="020B0604020202020204" pitchFamily="34" charset="0"/>
            </a:endParaRPr>
          </a:p>
          <a:p>
            <a:pPr algn="ctr" eaLnBrk="0" fontAlgn="base" hangingPunct="0">
              <a:spcBef>
                <a:spcPct val="0"/>
              </a:spcBef>
              <a:spcAft>
                <a:spcPct val="0"/>
              </a:spcAft>
            </a:pPr>
            <a:endParaRPr lang="en-US" altLang="en-US" sz="2400" dirty="0">
              <a:latin typeface="Arial" panose="020B0604020202020204" pitchFamily="34" charset="0"/>
            </a:endParaRPr>
          </a:p>
          <a:p>
            <a:pPr algn="ctr" eaLnBrk="0" fontAlgn="base" hangingPunct="0">
              <a:spcBef>
                <a:spcPct val="0"/>
              </a:spcBef>
              <a:spcAft>
                <a:spcPct val="0"/>
              </a:spcAft>
            </a:pPr>
            <a:r>
              <a:rPr lang="en-US" altLang="en-US" sz="2400" dirty="0">
                <a:latin typeface="Arial" panose="020B0604020202020204" pitchFamily="34" charset="0"/>
              </a:rPr>
              <a:t>University - 8%</a:t>
            </a:r>
          </a:p>
          <a:p>
            <a:pPr algn="ctr" eaLnBrk="0" fontAlgn="base" hangingPunct="0">
              <a:spcBef>
                <a:spcPct val="0"/>
              </a:spcBef>
              <a:spcAft>
                <a:spcPct val="0"/>
              </a:spcAft>
            </a:pPr>
            <a:endParaRPr lang="en-US" altLang="en-US" sz="2400" dirty="0">
              <a:latin typeface="Arial" panose="020B0604020202020204" pitchFamily="34" charset="0"/>
            </a:endParaRPr>
          </a:p>
          <a:p>
            <a:pPr algn="ctr" eaLnBrk="0" fontAlgn="base" hangingPunct="0">
              <a:spcBef>
                <a:spcPct val="0"/>
              </a:spcBef>
              <a:spcAft>
                <a:spcPct val="0"/>
              </a:spcAft>
            </a:pPr>
            <a:r>
              <a:rPr lang="en-US" altLang="en-US" sz="2400" dirty="0">
                <a:latin typeface="Arial" panose="020B0604020202020204" pitchFamily="34" charset="0"/>
              </a:rPr>
              <a:t>A&amp;M System – 8%</a:t>
            </a:r>
          </a:p>
        </p:txBody>
      </p:sp>
      <p:pic>
        <p:nvPicPr>
          <p:cNvPr id="4" name="Picture 3">
            <a:extLst>
              <a:ext uri="{FF2B5EF4-FFF2-40B4-BE49-F238E27FC236}">
                <a16:creationId xmlns:a16="http://schemas.microsoft.com/office/drawing/2014/main" id="{C36F0EE0-E200-04DF-4F8F-1327D62D08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1927" y="1479553"/>
            <a:ext cx="4876800" cy="4876800"/>
          </a:xfrm>
          <a:prstGeom prst="rect">
            <a:avLst/>
          </a:prstGeom>
        </p:spPr>
      </p:pic>
      <p:sp>
        <p:nvSpPr>
          <p:cNvPr id="5" name="TextBox 4">
            <a:extLst>
              <a:ext uri="{FF2B5EF4-FFF2-40B4-BE49-F238E27FC236}">
                <a16:creationId xmlns:a16="http://schemas.microsoft.com/office/drawing/2014/main" id="{C117721E-0958-8EB8-44C1-981718A75CD0}"/>
              </a:ext>
            </a:extLst>
          </p:cNvPr>
          <p:cNvSpPr txBox="1"/>
          <p:nvPr/>
        </p:nvSpPr>
        <p:spPr>
          <a:xfrm>
            <a:off x="720213" y="334166"/>
            <a:ext cx="6096000" cy="707886"/>
          </a:xfrm>
          <a:prstGeom prst="rect">
            <a:avLst/>
          </a:prstGeom>
          <a:noFill/>
        </p:spPr>
        <p:txBody>
          <a:bodyPr wrap="square">
            <a:spAutoFit/>
          </a:bodyPr>
          <a:lstStyle/>
          <a:p>
            <a:r>
              <a:rPr lang="en-US" sz="4000" dirty="0">
                <a:solidFill>
                  <a:schemeClr val="bg1"/>
                </a:solidFill>
                <a:latin typeface="Oswald" panose="00000500000000000000" pitchFamily="2" charset="0"/>
              </a:rPr>
              <a:t>2026 Goals</a:t>
            </a:r>
          </a:p>
        </p:txBody>
      </p:sp>
    </p:spTree>
    <p:extLst>
      <p:ext uri="{BB962C8B-B14F-4D97-AF65-F5344CB8AC3E}">
        <p14:creationId xmlns:p14="http://schemas.microsoft.com/office/powerpoint/2010/main" val="2776384300"/>
      </p:ext>
    </p:extLst>
  </p:cSld>
  <p:clrMapOvr>
    <a:masterClrMapping/>
  </p:clrMapOvr>
  <mc:AlternateContent xmlns:mc="http://schemas.openxmlformats.org/markup-compatibility/2006" xmlns:p14="http://schemas.microsoft.com/office/powerpoint/2010/main">
    <mc:Choice Requires="p14">
      <p:transition spd="slow" p14:dur="2000" advTm="61566"/>
    </mc:Choice>
    <mc:Fallback xmlns="">
      <p:transition spd="slow" advTm="61566"/>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22A06C4-9F5E-4CFC-91BD-292B7DF27EE5}" type="slidenum">
              <a:rPr lang="en-US" smtClean="0"/>
              <a:t>31</a:t>
            </a:fld>
            <a:endParaRPr lang="en-US"/>
          </a:p>
        </p:txBody>
      </p:sp>
      <p:sp>
        <p:nvSpPr>
          <p:cNvPr id="3" name="Rectangle 1"/>
          <p:cNvSpPr>
            <a:spLocks noChangeArrowheads="1"/>
          </p:cNvSpPr>
          <p:nvPr/>
        </p:nvSpPr>
        <p:spPr bwMode="auto">
          <a:xfrm>
            <a:off x="609600" y="1550795"/>
            <a:ext cx="11157527" cy="487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August 24-28 – Distribute Materials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August 31 – Campus email from the President</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September 1 – Campaign kicks off; SSO and credit card giving sites LIVE; </a:t>
            </a:r>
          </a:p>
          <a:p>
            <a:pPr lvl="1" eaLnBrk="0" fontAlgn="base" hangingPunct="0">
              <a:spcBef>
                <a:spcPct val="0"/>
              </a:spcBef>
              <a:spcAft>
                <a:spcPct val="0"/>
              </a:spcAft>
            </a:pPr>
            <a:r>
              <a:rPr lang="en-US" altLang="en-US" sz="2400" dirty="0">
                <a:solidFill>
                  <a:srgbClr val="632423"/>
                </a:solidFill>
                <a:latin typeface="Oswald" panose="00000500000000000000" pitchFamily="2" charset="0"/>
                <a:cs typeface="Arial" panose="020B0604020202020204" pitchFamily="34" charset="0"/>
              </a:rPr>
              <a:t>	Early Bird Incentive BEGINS on Campus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September 2 – Campus email from the Campaign Chair</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Wednesdays – Unit Coordinators deliver Forms, Cash and Pledges to Area Coordinators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Thursday – Area Coordinators prepare and deliver deposits to DAS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September 10 – Volunteer Opportunities Fair for ALL employees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September 15 – Early Bird DEADLINES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October 1 – Better Late Than Never BEGINS on Campus </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October 15 – Better Late Than Never DEADLINE</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October 31 – Campaign ends </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November 12 – Final Processing Deadline!</a:t>
            </a:r>
          </a:p>
        </p:txBody>
      </p:sp>
      <p:sp>
        <p:nvSpPr>
          <p:cNvPr id="4" name="TextBox 3">
            <a:extLst>
              <a:ext uri="{FF2B5EF4-FFF2-40B4-BE49-F238E27FC236}">
                <a16:creationId xmlns:a16="http://schemas.microsoft.com/office/drawing/2014/main" id="{F68A4652-B7C5-97DA-BE1B-57D626F1720B}"/>
              </a:ext>
            </a:extLst>
          </p:cNvPr>
          <p:cNvSpPr txBox="1"/>
          <p:nvPr/>
        </p:nvSpPr>
        <p:spPr>
          <a:xfrm>
            <a:off x="424873" y="300487"/>
            <a:ext cx="6096000" cy="707886"/>
          </a:xfrm>
          <a:prstGeom prst="rect">
            <a:avLst/>
          </a:prstGeom>
          <a:noFill/>
        </p:spPr>
        <p:txBody>
          <a:bodyPr wrap="square">
            <a:spAutoFit/>
          </a:bodyPr>
          <a:lstStyle/>
          <a:p>
            <a:r>
              <a:rPr lang="en-US" sz="4000" dirty="0">
                <a:solidFill>
                  <a:schemeClr val="bg1"/>
                </a:solidFill>
                <a:latin typeface="Oswald" panose="00000500000000000000" pitchFamily="2" charset="0"/>
              </a:rPr>
              <a:t>SECC 2026 Important Dates</a:t>
            </a:r>
          </a:p>
        </p:txBody>
      </p:sp>
    </p:spTree>
    <p:extLst>
      <p:ext uri="{BB962C8B-B14F-4D97-AF65-F5344CB8AC3E}">
        <p14:creationId xmlns:p14="http://schemas.microsoft.com/office/powerpoint/2010/main" val="3028382039"/>
      </p:ext>
    </p:extLst>
  </p:cSld>
  <p:clrMapOvr>
    <a:masterClrMapping/>
  </p:clrMapOvr>
  <mc:AlternateContent xmlns:mc="http://schemas.openxmlformats.org/markup-compatibility/2006" xmlns:p14="http://schemas.microsoft.com/office/powerpoint/2010/main">
    <mc:Choice Requires="p14">
      <p:transition spd="slow" p14:dur="2000" advTm="106171"/>
    </mc:Choice>
    <mc:Fallback xmlns="">
      <p:transition spd="slow" advTm="106171"/>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51BD82-212F-11A7-8FD0-7870A17B5C67}"/>
              </a:ext>
            </a:extLst>
          </p:cNvPr>
          <p:cNvSpPr>
            <a:spLocks noGrp="1"/>
          </p:cNvSpPr>
          <p:nvPr>
            <p:ph type="title"/>
          </p:nvPr>
        </p:nvSpPr>
        <p:spPr>
          <a:xfrm>
            <a:off x="1499616" y="2669309"/>
            <a:ext cx="9192768" cy="1921164"/>
          </a:xfrm>
        </p:spPr>
        <p:txBody>
          <a:bodyPr>
            <a:normAutofit/>
          </a:bodyPr>
          <a:lstStyle/>
          <a:p>
            <a:pPr>
              <a:spcBef>
                <a:spcPts val="600"/>
              </a:spcBef>
              <a:spcAft>
                <a:spcPts val="600"/>
              </a:spcAft>
            </a:pPr>
            <a:r>
              <a:rPr lang="en-US" sz="4900" dirty="0"/>
              <a:t>THANK YOU!</a:t>
            </a:r>
            <a:br>
              <a:rPr lang="en-US" dirty="0"/>
            </a:br>
            <a:r>
              <a:rPr lang="en-US" sz="2700" b="1" i="1" dirty="0">
                <a:solidFill>
                  <a:schemeClr val="tx1"/>
                </a:solidFill>
              </a:rPr>
              <a:t>For your efforts in making the 2026</a:t>
            </a:r>
            <a:br>
              <a:rPr lang="en-US" sz="2700" b="1" i="1" dirty="0">
                <a:solidFill>
                  <a:schemeClr val="tx1"/>
                </a:solidFill>
              </a:rPr>
            </a:br>
            <a:r>
              <a:rPr lang="en-US" sz="2700" b="1" i="1" dirty="0">
                <a:solidFill>
                  <a:schemeClr val="tx1"/>
                </a:solidFill>
              </a:rPr>
              <a:t>State Employee Charitable Campaign a success!</a:t>
            </a:r>
            <a:endParaRPr lang="en-US" dirty="0"/>
          </a:p>
        </p:txBody>
      </p:sp>
    </p:spTree>
    <p:extLst>
      <p:ext uri="{BB962C8B-B14F-4D97-AF65-F5344CB8AC3E}">
        <p14:creationId xmlns:p14="http://schemas.microsoft.com/office/powerpoint/2010/main" val="1088287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58ADE-78BC-2B66-61C3-08D1C0D35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7FF1A-8D07-1307-1DF1-822E752FF400}"/>
              </a:ext>
            </a:extLst>
          </p:cNvPr>
          <p:cNvSpPr>
            <a:spLocks noGrp="1"/>
          </p:cNvSpPr>
          <p:nvPr>
            <p:ph type="ctrTitle"/>
          </p:nvPr>
        </p:nvSpPr>
        <p:spPr>
          <a:xfrm>
            <a:off x="914400" y="3025293"/>
            <a:ext cx="10363200" cy="1470025"/>
          </a:xfrm>
        </p:spPr>
        <p:txBody>
          <a:bodyPr/>
          <a:lstStyle/>
          <a:p>
            <a:r>
              <a:rPr lang="en-US" dirty="0"/>
              <a:t>QUESTIONS??</a:t>
            </a:r>
          </a:p>
        </p:txBody>
      </p:sp>
    </p:spTree>
    <p:extLst>
      <p:ext uri="{BB962C8B-B14F-4D97-AF65-F5344CB8AC3E}">
        <p14:creationId xmlns:p14="http://schemas.microsoft.com/office/powerpoint/2010/main" val="3812657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22A06C4-9F5E-4CFC-91BD-292B7DF27EE5}" type="slidenum">
              <a:rPr lang="en-US" smtClean="0"/>
              <a:t>34</a:t>
            </a:fld>
            <a:endParaRPr lang="en-US"/>
          </a:p>
        </p:txBody>
      </p:sp>
      <p:sp>
        <p:nvSpPr>
          <p:cNvPr id="2" name="Rectangle 1"/>
          <p:cNvSpPr/>
          <p:nvPr/>
        </p:nvSpPr>
        <p:spPr>
          <a:xfrm>
            <a:off x="2581275" y="5334000"/>
            <a:ext cx="7029450" cy="1338828"/>
          </a:xfrm>
          <a:prstGeom prst="rect">
            <a:avLst/>
          </a:prstGeom>
        </p:spPr>
        <p:txBody>
          <a:bodyPr wrap="square">
            <a:spAutoFit/>
          </a:bodyPr>
          <a:lstStyle/>
          <a:p>
            <a:pPr algn="ctr"/>
            <a:r>
              <a:rPr lang="en-US" sz="2400" dirty="0">
                <a:latin typeface="Oswald" panose="00000500000000000000" pitchFamily="2" charset="0"/>
                <a:ea typeface="Arial" panose="020B0604020202020204" pitchFamily="34" charset="0"/>
                <a:cs typeface="Open Sans" panose="020B0606030504020204" pitchFamily="34" charset="0"/>
              </a:rPr>
              <a:t>FOR MORE INFORMATION, PLEASE VISIT </a:t>
            </a:r>
            <a:br>
              <a:rPr lang="en-US" sz="2400" dirty="0">
                <a:latin typeface="Oswald" panose="00000500000000000000" pitchFamily="2" charset="0"/>
                <a:ea typeface="Arial" panose="020B0604020202020204" pitchFamily="34" charset="0"/>
                <a:cs typeface="Open Sans" panose="020B0606030504020204" pitchFamily="34" charset="0"/>
              </a:rPr>
            </a:br>
            <a:r>
              <a:rPr lang="en-US" sz="3300" b="1" dirty="0">
                <a:solidFill>
                  <a:srgbClr val="500000"/>
                </a:solidFill>
                <a:latin typeface="Oswald" panose="00000500000000000000" pitchFamily="2" charset="0"/>
                <a:ea typeface="Arial" panose="020B0604020202020204" pitchFamily="34" charset="0"/>
                <a:cs typeface="Open Sans" panose="020B0606030504020204" pitchFamily="34" charset="0"/>
              </a:rPr>
              <a:t>TAMUS.EDU/SECC</a:t>
            </a:r>
            <a:br>
              <a:rPr lang="en-US" sz="2400" dirty="0">
                <a:latin typeface="Oswald" panose="00000500000000000000" pitchFamily="2" charset="0"/>
                <a:ea typeface="Arial" panose="020B0604020202020204" pitchFamily="34" charset="0"/>
                <a:cs typeface="Arial" panose="020B0604020202020204" pitchFamily="34" charset="0"/>
              </a:rPr>
            </a:br>
            <a:endParaRPr lang="en-US" sz="2400" dirty="0">
              <a:latin typeface="Oswald" panose="00000500000000000000" pitchFamily="2" charset="0"/>
            </a:endParaRPr>
          </a:p>
        </p:txBody>
      </p:sp>
      <p:pic>
        <p:nvPicPr>
          <p:cNvPr id="5" name="Picture 4" descr="Diagram&#10;&#10;Description automatically generated">
            <a:extLst>
              <a:ext uri="{FF2B5EF4-FFF2-40B4-BE49-F238E27FC236}">
                <a16:creationId xmlns:a16="http://schemas.microsoft.com/office/drawing/2014/main" id="{F69D0623-17BF-47EE-B2FB-EC8C438508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4836" y="1454440"/>
            <a:ext cx="9144000" cy="3657600"/>
          </a:xfrm>
          <a:prstGeom prst="rect">
            <a:avLst/>
          </a:prstGeom>
        </p:spPr>
      </p:pic>
      <p:pic>
        <p:nvPicPr>
          <p:cNvPr id="6" name="Picture 5">
            <a:extLst>
              <a:ext uri="{FF2B5EF4-FFF2-40B4-BE49-F238E27FC236}">
                <a16:creationId xmlns:a16="http://schemas.microsoft.com/office/drawing/2014/main" id="{72F58180-EA8A-F740-F913-144EBD600A42}"/>
              </a:ext>
            </a:extLst>
          </p:cNvPr>
          <p:cNvPicPr>
            <a:picLocks noChangeAspect="1"/>
          </p:cNvPicPr>
          <p:nvPr/>
        </p:nvPicPr>
        <p:blipFill>
          <a:blip r:embed="rId4"/>
          <a:stretch>
            <a:fillRect/>
          </a:stretch>
        </p:blipFill>
        <p:spPr>
          <a:xfrm>
            <a:off x="382598" y="5196345"/>
            <a:ext cx="989262" cy="1342570"/>
          </a:xfrm>
          <a:prstGeom prst="rect">
            <a:avLst/>
          </a:prstGeom>
        </p:spPr>
      </p:pic>
    </p:spTree>
    <p:extLst>
      <p:ext uri="{BB962C8B-B14F-4D97-AF65-F5344CB8AC3E}">
        <p14:creationId xmlns:p14="http://schemas.microsoft.com/office/powerpoint/2010/main" val="741787086"/>
      </p:ext>
    </p:extLst>
  </p:cSld>
  <p:clrMapOvr>
    <a:masterClrMapping/>
  </p:clrMapOvr>
  <mc:AlternateContent xmlns:mc="http://schemas.openxmlformats.org/markup-compatibility/2006" xmlns:p14="http://schemas.microsoft.com/office/powerpoint/2010/main">
    <mc:Choice Requires="p14">
      <p:transition spd="slow" p14:dur="2000" advTm="11864"/>
    </mc:Choice>
    <mc:Fallback xmlns="">
      <p:transition spd="slow" advTm="11864"/>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TotalTime>
  <Words>2516</Words>
  <Application>Microsoft Office PowerPoint</Application>
  <PresentationFormat>Widescreen</PresentationFormat>
  <Paragraphs>403</Paragraphs>
  <Slides>34</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Aptos</vt:lpstr>
      <vt:lpstr>Arial</vt:lpstr>
      <vt:lpstr>Calibri</vt:lpstr>
      <vt:lpstr>Open Sans</vt:lpstr>
      <vt:lpstr>Open Sans Extrabold</vt:lpstr>
      <vt:lpstr>Oswald</vt:lpstr>
      <vt:lpstr>Oswald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Area Coordinators</vt:lpstr>
      <vt:lpstr>PowerPoint Presentation</vt:lpstr>
      <vt:lpstr>PowerPoint Presentation</vt:lpstr>
      <vt:lpstr>PowerPoint Presentation</vt:lpstr>
      <vt:lpstr>PowerPoint Presentation</vt:lpstr>
      <vt:lpstr>Unit Coordinators</vt:lpstr>
      <vt:lpstr>PowerPoint Presentation</vt:lpstr>
      <vt:lpstr>PowerPoint Presentation</vt:lpstr>
      <vt:lpstr>Summary of Forms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your efforts in making the 2026 State Employee Charitable Campaign a success!</vt:lpstr>
      <vt:lpstr>QUESTIONS??</vt:lpstr>
      <vt:lpstr>PowerPoint Presentation</vt:lpstr>
    </vt:vector>
  </TitlesOfParts>
  <Company>Texas A&amp;M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Larua Root</dc:creator>
  <cp:lastModifiedBy>Stark, Mandy</cp:lastModifiedBy>
  <cp:revision>27</cp:revision>
  <dcterms:created xsi:type="dcterms:W3CDTF">2017-04-06T15:59:40Z</dcterms:created>
  <dcterms:modified xsi:type="dcterms:W3CDTF">2026-07-21T19:28:06Z</dcterms:modified>
</cp:coreProperties>
</file>